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60" r:id="rId4"/>
    <p:sldId id="261" r:id="rId5"/>
    <p:sldId id="262" r:id="rId6"/>
    <p:sldId id="274" r:id="rId7"/>
    <p:sldId id="263" r:id="rId8"/>
    <p:sldId id="264" r:id="rId9"/>
    <p:sldId id="265" r:id="rId10"/>
    <p:sldId id="266" r:id="rId11"/>
    <p:sldId id="268" r:id="rId12"/>
    <p:sldId id="273" r:id="rId13"/>
    <p:sldId id="339" r:id="rId14"/>
    <p:sldId id="269" r:id="rId15"/>
    <p:sldId id="270" r:id="rId16"/>
    <p:sldId id="271" r:id="rId17"/>
    <p:sldId id="343" r:id="rId18"/>
    <p:sldId id="272" r:id="rId19"/>
  </p:sldIdLst>
  <p:sldSz cx="18288000" cy="10287000"/>
  <p:notesSz cx="6858000" cy="9144000"/>
  <p:embeddedFontLst>
    <p:embeddedFont>
      <p:font typeface="Alegreya Sans SC Bold" pitchFamily="2" charset="0"/>
      <p:regular r:id="rId21"/>
      <p:bold r:id="rId22"/>
    </p:embeddedFont>
    <p:embeddedFont>
      <p:font typeface="Amatic SC Bold" pitchFamily="2" charset="-79"/>
      <p:regular r:id="rId23"/>
      <p:bold r:id="rId24"/>
    </p:embeddedFont>
    <p:embeddedFont>
      <p:font typeface="Arsenal" pitchFamily="2" charset="77"/>
      <p:regular r:id="rId25"/>
    </p:embeddedFont>
    <p:embeddedFont>
      <p:font typeface="Arsenal Bold" pitchFamily="2" charset="77"/>
      <p:regular r:id="rId26"/>
      <p:bold r:id="rId27"/>
    </p:embeddedFont>
    <p:embeddedFont>
      <p:font typeface="Beach Resort" panose="02000500000000000000" pitchFamily="2" charset="77"/>
      <p:regular r:id="rId28"/>
    </p:embeddedFont>
    <p:embeddedFont>
      <p:font typeface="Bebas Neue" panose="020F0502020204030204" pitchFamily="34" charset="0"/>
      <p:regular r:id="rId29"/>
    </p:embeddedFont>
    <p:embeddedFont>
      <p:font typeface="Bebas Neue Bold" panose="020B0606020202050201" pitchFamily="34" charset="77"/>
      <p:regular r:id="rId30"/>
      <p:bold r:id="rId31"/>
    </p:embeddedFont>
    <p:embeddedFont>
      <p:font typeface="Calibri" panose="020F0502020204030204" pitchFamily="34" charset="0"/>
      <p:regular r:id="rId32"/>
      <p:bold r:id="rId33"/>
      <p:italic r:id="rId34"/>
      <p:boldItalic r:id="rId35"/>
    </p:embeddedFont>
    <p:embeddedFont>
      <p:font typeface="Lato" panose="020F0502020204030203" pitchFamily="34" charset="0"/>
      <p:regular r:id="rId36"/>
    </p:embeddedFont>
    <p:embeddedFont>
      <p:font typeface="Lato Bold" panose="020F0502020204030203" pitchFamily="34" charset="0"/>
      <p:regular r:id="rId37"/>
      <p:bold r:id="rId38"/>
    </p:embeddedFont>
    <p:embeddedFont>
      <p:font typeface="Lato Italics" panose="020F0502020204030203" pitchFamily="34" charset="0"/>
      <p:regular r:id="rId39"/>
      <p:italic r:id="rId40"/>
    </p:embeddedFont>
    <p:embeddedFont>
      <p:font typeface="Lemon Tuesday" panose="02000506040000020004" pitchFamily="2" charset="77"/>
      <p:regular r:id="rId41"/>
    </p:embeddedFont>
    <p:embeddedFont>
      <p:font typeface="Moontime" pitchFamily="2" charset="0"/>
      <p:regular r:id="rId42"/>
    </p:embeddedFont>
    <p:embeddedFont>
      <p:font typeface="Playlist Script" pitchFamily="2"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8" autoAdjust="0"/>
    <p:restoredTop sz="73968" autoAdjust="0"/>
  </p:normalViewPr>
  <p:slideViewPr>
    <p:cSldViewPr>
      <p:cViewPr varScale="1">
        <p:scale>
          <a:sx n="45" d="100"/>
          <a:sy n="45" d="100"/>
        </p:scale>
        <p:origin x="1744"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theme" Target="theme/theme1.xml"/><Relationship Id="rId20" Type="http://schemas.openxmlformats.org/officeDocument/2006/relationships/notesMaster" Target="notesMasters/notesMaster1.xml"/><Relationship Id="rId41"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9A1467-9DFA-4045-A687-D75F70582CCA}" type="datetimeFigureOut">
              <a:rPr lang="en-US" smtClean="0"/>
              <a:t>4/9/20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DC13B8-6E6D-6241-9C4F-C324E1FF4DF9}" type="slidenum">
              <a:rPr lang="en-US" smtClean="0"/>
              <a:t>‹#›</a:t>
            </a:fld>
            <a:endParaRPr lang="en-US"/>
          </a:p>
        </p:txBody>
      </p:sp>
    </p:spTree>
    <p:extLst>
      <p:ext uri="{BB962C8B-B14F-4D97-AF65-F5344CB8AC3E}">
        <p14:creationId xmlns:p14="http://schemas.microsoft.com/office/powerpoint/2010/main" val="3129920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Hi everyone! Congrats on your acceptance into UC Davis! This is a monumental achievement, so I hope that you and your family are proud!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As you watch this presentation, there will be audio on every slide, so when the audio is finished, be sure to manually click to the next slide. </a:t>
            </a:r>
            <a:endParaRPr lang="en-US" dirty="0"/>
          </a:p>
        </p:txBody>
      </p:sp>
      <p:sp>
        <p:nvSpPr>
          <p:cNvPr id="4" name="Slide Number Placeholder 3"/>
          <p:cNvSpPr>
            <a:spLocks noGrp="1"/>
          </p:cNvSpPr>
          <p:nvPr>
            <p:ph type="sldNum" sz="quarter" idx="5"/>
          </p:nvPr>
        </p:nvSpPr>
        <p:spPr/>
        <p:txBody>
          <a:bodyPr/>
          <a:lstStyle/>
          <a:p>
            <a:fld id="{01DC13B8-6E6D-6241-9C4F-C324E1FF4DF9}" type="slidenum">
              <a:rPr lang="en-US" smtClean="0"/>
              <a:t>1</a:t>
            </a:fld>
            <a:endParaRPr lang="en-US"/>
          </a:p>
        </p:txBody>
      </p:sp>
    </p:spTree>
    <p:extLst>
      <p:ext uri="{BB962C8B-B14F-4D97-AF65-F5344CB8AC3E}">
        <p14:creationId xmlns:p14="http://schemas.microsoft.com/office/powerpoint/2010/main" val="279370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As promised, let’s talk a little bit about study abroad. The next couple of slides include mini student testimonials about studying abroad, so be sure to pause the video and read about their experiences! We will be featuring two of our peer advisors who have studied abroad in Japan, but be rest assured that there are many more countries you can study abroad in, such as Thailand, Korea, and China!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This is Kana, who studied abroad at </a:t>
            </a:r>
            <a:r>
              <a:rPr lang="en-US" sz="1200" b="0" i="0" u="none" strike="noStrike" kern="1200" dirty="0" err="1">
                <a:solidFill>
                  <a:schemeClr val="tx1"/>
                </a:solidFill>
                <a:effectLst/>
                <a:latin typeface="+mn-lt"/>
                <a:ea typeface="+mn-ea"/>
                <a:cs typeface="+mn-cs"/>
              </a:rPr>
              <a:t>Waseda</a:t>
            </a:r>
            <a:r>
              <a:rPr lang="en-US" sz="1200" b="0" i="0" u="none" strike="noStrike" kern="1200" dirty="0">
                <a:solidFill>
                  <a:schemeClr val="tx1"/>
                </a:solidFill>
                <a:effectLst/>
                <a:latin typeface="+mn-lt"/>
                <a:ea typeface="+mn-ea"/>
                <a:cs typeface="+mn-cs"/>
              </a:rPr>
              <a:t> University in Tokyo, and this is Ryan who studied abroad in Kyoto. </a:t>
            </a:r>
          </a:p>
          <a:p>
            <a:endParaRPr lang="en-US" dirty="0"/>
          </a:p>
        </p:txBody>
      </p:sp>
      <p:sp>
        <p:nvSpPr>
          <p:cNvPr id="4" name="Slide Number Placeholder 3"/>
          <p:cNvSpPr>
            <a:spLocks noGrp="1"/>
          </p:cNvSpPr>
          <p:nvPr>
            <p:ph type="sldNum" sz="quarter" idx="5"/>
          </p:nvPr>
        </p:nvSpPr>
        <p:spPr/>
        <p:txBody>
          <a:bodyPr/>
          <a:lstStyle/>
          <a:p>
            <a:fld id="{01DC13B8-6E6D-6241-9C4F-C324E1FF4DF9}" type="slidenum">
              <a:rPr lang="en-US" smtClean="0"/>
              <a:t>10</a:t>
            </a:fld>
            <a:endParaRPr lang="en-US"/>
          </a:p>
        </p:txBody>
      </p:sp>
    </p:spTree>
    <p:extLst>
      <p:ext uri="{BB962C8B-B14F-4D97-AF65-F5344CB8AC3E}">
        <p14:creationId xmlns:p14="http://schemas.microsoft.com/office/powerpoint/2010/main" val="567154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is Kana, who studied abroad at </a:t>
            </a:r>
            <a:r>
              <a:rPr lang="en-US" sz="1200" b="0" i="0" u="none" strike="noStrike" kern="1200" dirty="0" err="1">
                <a:solidFill>
                  <a:schemeClr val="tx1"/>
                </a:solidFill>
                <a:effectLst/>
                <a:latin typeface="+mn-lt"/>
                <a:ea typeface="+mn-ea"/>
                <a:cs typeface="+mn-cs"/>
              </a:rPr>
              <a:t>Waseda</a:t>
            </a:r>
            <a:r>
              <a:rPr lang="en-US" sz="1200" b="0" i="0" u="none" strike="noStrike" kern="1200" dirty="0">
                <a:solidFill>
                  <a:schemeClr val="tx1"/>
                </a:solidFill>
                <a:effectLst/>
                <a:latin typeface="+mn-lt"/>
                <a:ea typeface="+mn-ea"/>
                <a:cs typeface="+mn-cs"/>
              </a:rPr>
              <a:t> University in Tokyo.</a:t>
            </a:r>
            <a:endParaRPr lang="en-US" dirty="0"/>
          </a:p>
        </p:txBody>
      </p:sp>
      <p:sp>
        <p:nvSpPr>
          <p:cNvPr id="4" name="Slide Number Placeholder 3"/>
          <p:cNvSpPr>
            <a:spLocks noGrp="1"/>
          </p:cNvSpPr>
          <p:nvPr>
            <p:ph type="sldNum" sz="quarter" idx="5"/>
          </p:nvPr>
        </p:nvSpPr>
        <p:spPr/>
        <p:txBody>
          <a:bodyPr/>
          <a:lstStyle/>
          <a:p>
            <a:fld id="{01DC13B8-6E6D-6241-9C4F-C324E1FF4DF9}" type="slidenum">
              <a:rPr lang="en-US" smtClean="0"/>
              <a:t>11</a:t>
            </a:fld>
            <a:endParaRPr lang="en-US"/>
          </a:p>
        </p:txBody>
      </p:sp>
    </p:spTree>
    <p:extLst>
      <p:ext uri="{BB962C8B-B14F-4D97-AF65-F5344CB8AC3E}">
        <p14:creationId xmlns:p14="http://schemas.microsoft.com/office/powerpoint/2010/main" val="2400005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This is Ryan who studied abroad in Kyoto. </a:t>
            </a:r>
          </a:p>
          <a:p>
            <a:endParaRPr lang="en-US" dirty="0"/>
          </a:p>
        </p:txBody>
      </p:sp>
      <p:sp>
        <p:nvSpPr>
          <p:cNvPr id="4" name="Slide Number Placeholder 3"/>
          <p:cNvSpPr>
            <a:spLocks noGrp="1"/>
          </p:cNvSpPr>
          <p:nvPr>
            <p:ph type="sldNum" sz="quarter" idx="5"/>
          </p:nvPr>
        </p:nvSpPr>
        <p:spPr/>
        <p:txBody>
          <a:bodyPr/>
          <a:lstStyle/>
          <a:p>
            <a:fld id="{01DC13B8-6E6D-6241-9C4F-C324E1FF4DF9}" type="slidenum">
              <a:rPr lang="en-US" smtClean="0"/>
              <a:t>12</a:t>
            </a:fld>
            <a:endParaRPr lang="en-US"/>
          </a:p>
        </p:txBody>
      </p:sp>
    </p:spTree>
    <p:extLst>
      <p:ext uri="{BB962C8B-B14F-4D97-AF65-F5344CB8AC3E}">
        <p14:creationId xmlns:p14="http://schemas.microsoft.com/office/powerpoint/2010/main" val="3819567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If you have questions about study abroad, visit </a:t>
            </a:r>
            <a:r>
              <a:rPr lang="en-US" sz="1200" b="0" i="0" u="none" strike="noStrike" kern="1200" dirty="0" err="1">
                <a:solidFill>
                  <a:schemeClr val="tx1"/>
                </a:solidFill>
                <a:effectLst/>
                <a:latin typeface="+mn-lt"/>
                <a:ea typeface="+mn-ea"/>
                <a:cs typeface="+mn-cs"/>
              </a:rPr>
              <a:t>globallearning.ucdavis.edu</a:t>
            </a:r>
            <a:r>
              <a:rPr lang="en-US" sz="1200" b="0" i="0" u="none" strike="noStrike"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01DC13B8-6E6D-6241-9C4F-C324E1FF4DF9}" type="slidenum">
              <a:rPr lang="en-US" smtClean="0"/>
              <a:t>13</a:t>
            </a:fld>
            <a:endParaRPr lang="en-US"/>
          </a:p>
        </p:txBody>
      </p:sp>
    </p:spTree>
    <p:extLst>
      <p:ext uri="{BB962C8B-B14F-4D97-AF65-F5344CB8AC3E}">
        <p14:creationId xmlns:p14="http://schemas.microsoft.com/office/powerpoint/2010/main" val="104345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If studying abroad isn’t really your cup of tea, there are still endless internship opportunities available to you at UCD. To name a couple, be sure to look into the UC Sacramento Center and Washington Program! These are internships that take place in the capitals of the state and country! You definitely don’t need to be a Political Science major or whatever to participate – there are many humanities and language-based internships available through these programs too. </a:t>
            </a:r>
            <a:endParaRPr lang="en-US" dirty="0"/>
          </a:p>
        </p:txBody>
      </p:sp>
      <p:sp>
        <p:nvSpPr>
          <p:cNvPr id="4" name="Slide Number Placeholder 3"/>
          <p:cNvSpPr>
            <a:spLocks noGrp="1"/>
          </p:cNvSpPr>
          <p:nvPr>
            <p:ph type="sldNum" sz="quarter" idx="5"/>
          </p:nvPr>
        </p:nvSpPr>
        <p:spPr/>
        <p:txBody>
          <a:bodyPr/>
          <a:lstStyle/>
          <a:p>
            <a:fld id="{01DC13B8-6E6D-6241-9C4F-C324E1FF4DF9}" type="slidenum">
              <a:rPr lang="en-US" smtClean="0"/>
              <a:t>14</a:t>
            </a:fld>
            <a:endParaRPr lang="en-US"/>
          </a:p>
        </p:txBody>
      </p:sp>
    </p:spTree>
    <p:extLst>
      <p:ext uri="{BB962C8B-B14F-4D97-AF65-F5344CB8AC3E}">
        <p14:creationId xmlns:p14="http://schemas.microsoft.com/office/powerpoint/2010/main" val="1353095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On campus, there are also other opportunities for you to get involved. Sproul hall offers language tutoring at all levels, and there are many Chinese and Japanese culture clubs that you can join to meet more people and form friendships. Check out </a:t>
            </a:r>
            <a:r>
              <a:rPr lang="en-US" sz="1200" b="0" i="0" u="none" strike="noStrike" kern="1200" dirty="0" err="1">
                <a:solidFill>
                  <a:schemeClr val="tx1"/>
                </a:solidFill>
                <a:effectLst/>
                <a:latin typeface="+mn-lt"/>
                <a:ea typeface="+mn-ea"/>
                <a:cs typeface="+mn-cs"/>
              </a:rPr>
              <a:t>csi.ucdavis.edu</a:t>
            </a:r>
            <a:r>
              <a:rPr lang="en-US" sz="1200" b="0" i="0" u="none" strike="noStrike" kern="1200" dirty="0">
                <a:solidFill>
                  <a:schemeClr val="tx1"/>
                </a:solidFill>
                <a:effectLst/>
                <a:latin typeface="+mn-lt"/>
                <a:ea typeface="+mn-ea"/>
                <a:cs typeface="+mn-cs"/>
              </a:rPr>
              <a:t> for a fuller list of the student organizations at UCD. </a:t>
            </a:r>
            <a:endParaRPr lang="en-US" dirty="0"/>
          </a:p>
        </p:txBody>
      </p:sp>
      <p:sp>
        <p:nvSpPr>
          <p:cNvPr id="4" name="Slide Number Placeholder 3"/>
          <p:cNvSpPr>
            <a:spLocks noGrp="1"/>
          </p:cNvSpPr>
          <p:nvPr>
            <p:ph type="sldNum" sz="quarter" idx="5"/>
          </p:nvPr>
        </p:nvSpPr>
        <p:spPr/>
        <p:txBody>
          <a:bodyPr/>
          <a:lstStyle/>
          <a:p>
            <a:fld id="{01DC13B8-6E6D-6241-9C4F-C324E1FF4DF9}" type="slidenum">
              <a:rPr lang="en-US" smtClean="0"/>
              <a:t>15</a:t>
            </a:fld>
            <a:endParaRPr lang="en-US"/>
          </a:p>
        </p:txBody>
      </p:sp>
    </p:spTree>
    <p:extLst>
      <p:ext uri="{BB962C8B-B14F-4D97-AF65-F5344CB8AC3E}">
        <p14:creationId xmlns:p14="http://schemas.microsoft.com/office/powerpoint/2010/main" val="2396662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And lastly, here are some pictures of our EALC community. From award ceremonies, study abroad, and even just in class, the faculty and staff are all here to support you and celebrate your achievements. We look forward to what you will accomplish here in EALC! </a:t>
            </a:r>
            <a:endParaRPr lang="en-US" dirty="0"/>
          </a:p>
        </p:txBody>
      </p:sp>
      <p:sp>
        <p:nvSpPr>
          <p:cNvPr id="4" name="Slide Number Placeholder 3"/>
          <p:cNvSpPr>
            <a:spLocks noGrp="1"/>
          </p:cNvSpPr>
          <p:nvPr>
            <p:ph type="sldNum" sz="quarter" idx="5"/>
          </p:nvPr>
        </p:nvSpPr>
        <p:spPr/>
        <p:txBody>
          <a:bodyPr/>
          <a:lstStyle/>
          <a:p>
            <a:fld id="{01DC13B8-6E6D-6241-9C4F-C324E1FF4DF9}" type="slidenum">
              <a:rPr lang="en-US" smtClean="0"/>
              <a:t>16</a:t>
            </a:fld>
            <a:endParaRPr lang="en-US"/>
          </a:p>
        </p:txBody>
      </p:sp>
    </p:spTree>
    <p:extLst>
      <p:ext uri="{BB962C8B-B14F-4D97-AF65-F5344CB8AC3E}">
        <p14:creationId xmlns:p14="http://schemas.microsoft.com/office/powerpoint/2010/main" val="619936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if are an avid Instagram user, make sure you go follow us @</a:t>
            </a:r>
            <a:r>
              <a:rPr lang="en-US" dirty="0" err="1"/>
              <a:t>ucdlanglit</a:t>
            </a:r>
            <a:r>
              <a:rPr lang="en-US" dirty="0"/>
              <a:t> to stay connected and updated!</a:t>
            </a:r>
          </a:p>
        </p:txBody>
      </p:sp>
      <p:sp>
        <p:nvSpPr>
          <p:cNvPr id="4" name="Slide Number Placeholder 3"/>
          <p:cNvSpPr>
            <a:spLocks noGrp="1"/>
          </p:cNvSpPr>
          <p:nvPr>
            <p:ph type="sldNum" sz="quarter" idx="5"/>
          </p:nvPr>
        </p:nvSpPr>
        <p:spPr/>
        <p:txBody>
          <a:bodyPr/>
          <a:lstStyle/>
          <a:p>
            <a:fld id="{8EBC570F-015E-B549-A17C-2A3E1034EA3F}" type="slidenum">
              <a:rPr lang="en-US" smtClean="0"/>
              <a:t>17</a:t>
            </a:fld>
            <a:endParaRPr lang="en-US"/>
          </a:p>
        </p:txBody>
      </p:sp>
    </p:spTree>
    <p:extLst>
      <p:ext uri="{BB962C8B-B14F-4D97-AF65-F5344CB8AC3E}">
        <p14:creationId xmlns:p14="http://schemas.microsoft.com/office/powerpoint/2010/main" val="1161960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And again, we are excited to meet you! </a:t>
            </a:r>
            <a:endParaRPr lang="en-US" dirty="0"/>
          </a:p>
        </p:txBody>
      </p:sp>
      <p:sp>
        <p:nvSpPr>
          <p:cNvPr id="4" name="Slide Number Placeholder 3"/>
          <p:cNvSpPr>
            <a:spLocks noGrp="1"/>
          </p:cNvSpPr>
          <p:nvPr>
            <p:ph type="sldNum" sz="quarter" idx="5"/>
          </p:nvPr>
        </p:nvSpPr>
        <p:spPr/>
        <p:txBody>
          <a:bodyPr/>
          <a:lstStyle/>
          <a:p>
            <a:fld id="{01DC13B8-6E6D-6241-9C4F-C324E1FF4DF9}" type="slidenum">
              <a:rPr lang="en-US" smtClean="0"/>
              <a:t>18</a:t>
            </a:fld>
            <a:endParaRPr lang="en-US"/>
          </a:p>
        </p:txBody>
      </p:sp>
    </p:spTree>
    <p:extLst>
      <p:ext uri="{BB962C8B-B14F-4D97-AF65-F5344CB8AC3E}">
        <p14:creationId xmlns:p14="http://schemas.microsoft.com/office/powerpoint/2010/main" val="387869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If you are watching this presentation, chances are that you are part of the Languages &amp; Literatures community!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Sometimes we just call ourselves “</a:t>
            </a:r>
            <a:r>
              <a:rPr lang="en-US" sz="1200" b="0" i="0" u="none" strike="noStrike" kern="1200" dirty="0" err="1">
                <a:solidFill>
                  <a:schemeClr val="tx1"/>
                </a:solidFill>
                <a:effectLst/>
                <a:latin typeface="+mn-lt"/>
                <a:ea typeface="+mn-ea"/>
                <a:cs typeface="+mn-cs"/>
              </a:rPr>
              <a:t>LangLit</a:t>
            </a:r>
            <a:r>
              <a:rPr lang="en-US" sz="1200" b="0" i="0" u="none" strike="noStrike" kern="1200" dirty="0">
                <a:solidFill>
                  <a:schemeClr val="tx1"/>
                </a:solidFill>
                <a:effectLst/>
                <a:latin typeface="+mn-lt"/>
                <a:ea typeface="+mn-ea"/>
                <a:cs typeface="+mn-cs"/>
              </a:rPr>
              <a:t>” for short. Basically, we are a collection of majors and programs at UC Davis focused on the humanities and world languages and cultures!  </a:t>
            </a:r>
          </a:p>
          <a:p>
            <a:endParaRPr lang="en-US" dirty="0"/>
          </a:p>
        </p:txBody>
      </p:sp>
      <p:sp>
        <p:nvSpPr>
          <p:cNvPr id="4" name="Slide Number Placeholder 3"/>
          <p:cNvSpPr>
            <a:spLocks noGrp="1"/>
          </p:cNvSpPr>
          <p:nvPr>
            <p:ph type="sldNum" sz="quarter" idx="5"/>
          </p:nvPr>
        </p:nvSpPr>
        <p:spPr/>
        <p:txBody>
          <a:bodyPr/>
          <a:lstStyle/>
          <a:p>
            <a:fld id="{01DC13B8-6E6D-6241-9C4F-C324E1FF4DF9}" type="slidenum">
              <a:rPr lang="en-US" smtClean="0"/>
              <a:t>2</a:t>
            </a:fld>
            <a:endParaRPr lang="en-US"/>
          </a:p>
        </p:txBody>
      </p:sp>
    </p:spTree>
    <p:extLst>
      <p:ext uri="{BB962C8B-B14F-4D97-AF65-F5344CB8AC3E}">
        <p14:creationId xmlns:p14="http://schemas.microsoft.com/office/powerpoint/2010/main" val="4042933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On campus, we are located at Sproul Hall, which is a short walk away from the Shields Library or the Memorial Union and Quad! Fun fact: At 9 floors high, we are one of the tallest buildings in Davis! Super impressive, I know.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On the right, you’ll see a list of programs within Languages &amp; Literatures, and you probably see your own hopeful major too! Whenever you come by for major advising, you’ll find us on the 2</a:t>
            </a:r>
            <a:r>
              <a:rPr lang="en-US" sz="1200" b="0" i="0" u="none" strike="noStrike" kern="1200" baseline="30000" dirty="0">
                <a:solidFill>
                  <a:schemeClr val="tx1"/>
                </a:solidFill>
                <a:effectLst/>
                <a:latin typeface="+mn-lt"/>
                <a:ea typeface="+mn-ea"/>
                <a:cs typeface="+mn-cs"/>
              </a:rPr>
              <a:t>nd</a:t>
            </a:r>
            <a:r>
              <a:rPr lang="en-US" sz="1200" b="0" i="0" u="none" strike="noStrike" kern="1200" dirty="0">
                <a:solidFill>
                  <a:schemeClr val="tx1"/>
                </a:solidFill>
                <a:effectLst/>
                <a:latin typeface="+mn-lt"/>
                <a:ea typeface="+mn-ea"/>
                <a:cs typeface="+mn-cs"/>
              </a:rPr>
              <a:t> floor, so no strenuous stair climbing, which is good. But don’t worry, the building has an elevator too if you ever want to see a bit of Sacramento from the 9</a:t>
            </a:r>
            <a:r>
              <a:rPr lang="en-US" sz="1200" b="0" i="0" u="none" strike="noStrike" kern="1200" baseline="30000" dirty="0">
                <a:solidFill>
                  <a:schemeClr val="tx1"/>
                </a:solidFill>
                <a:effectLst/>
                <a:latin typeface="+mn-lt"/>
                <a:ea typeface="+mn-ea"/>
                <a:cs typeface="+mn-cs"/>
              </a:rPr>
              <a:t>th</a:t>
            </a:r>
            <a:r>
              <a:rPr lang="en-US" sz="1200" b="0" i="0" u="none" strike="noStrike" kern="1200" dirty="0">
                <a:solidFill>
                  <a:schemeClr val="tx1"/>
                </a:solidFill>
                <a:effectLst/>
                <a:latin typeface="+mn-lt"/>
                <a:ea typeface="+mn-ea"/>
                <a:cs typeface="+mn-cs"/>
              </a:rPr>
              <a:t> floor conference room! </a:t>
            </a:r>
          </a:p>
          <a:p>
            <a:endParaRPr lang="en-US" dirty="0"/>
          </a:p>
        </p:txBody>
      </p:sp>
      <p:sp>
        <p:nvSpPr>
          <p:cNvPr id="4" name="Slide Number Placeholder 3"/>
          <p:cNvSpPr>
            <a:spLocks noGrp="1"/>
          </p:cNvSpPr>
          <p:nvPr>
            <p:ph type="sldNum" sz="quarter" idx="5"/>
          </p:nvPr>
        </p:nvSpPr>
        <p:spPr/>
        <p:txBody>
          <a:bodyPr/>
          <a:lstStyle/>
          <a:p>
            <a:fld id="{01DC13B8-6E6D-6241-9C4F-C324E1FF4DF9}" type="slidenum">
              <a:rPr lang="en-US" smtClean="0"/>
              <a:t>3</a:t>
            </a:fld>
            <a:endParaRPr lang="en-US"/>
          </a:p>
        </p:txBody>
      </p:sp>
    </p:spTree>
    <p:extLst>
      <p:ext uri="{BB962C8B-B14F-4D97-AF65-F5344CB8AC3E}">
        <p14:creationId xmlns:p14="http://schemas.microsoft.com/office/powerpoint/2010/main" val="1230868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Now, let’s be more a little more specific: if you are watching this virtual presentation, you probably signed up for UC Davis as a Chinese or Japanese major! Together, we form the East Asian Languages and Cultures department, or EALC for short. </a:t>
            </a:r>
            <a:endParaRPr lang="en-US" dirty="0"/>
          </a:p>
        </p:txBody>
      </p:sp>
      <p:sp>
        <p:nvSpPr>
          <p:cNvPr id="4" name="Slide Number Placeholder 3"/>
          <p:cNvSpPr>
            <a:spLocks noGrp="1"/>
          </p:cNvSpPr>
          <p:nvPr>
            <p:ph type="sldNum" sz="quarter" idx="5"/>
          </p:nvPr>
        </p:nvSpPr>
        <p:spPr/>
        <p:txBody>
          <a:bodyPr/>
          <a:lstStyle/>
          <a:p>
            <a:fld id="{01DC13B8-6E6D-6241-9C4F-C324E1FF4DF9}" type="slidenum">
              <a:rPr lang="en-US" smtClean="0"/>
              <a:t>4</a:t>
            </a:fld>
            <a:endParaRPr lang="en-US"/>
          </a:p>
        </p:txBody>
      </p:sp>
    </p:spTree>
    <p:extLst>
      <p:ext uri="{BB962C8B-B14F-4D97-AF65-F5344CB8AC3E}">
        <p14:creationId xmlns:p14="http://schemas.microsoft.com/office/powerpoint/2010/main" val="2340195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Now, you might be wondering who the heck has been speaking this whole time, so let me introduce myself a little bit! I had a little too much fun with my </a:t>
            </a:r>
            <a:r>
              <a:rPr lang="en-US" sz="1200" b="0" i="0" u="none" strike="noStrike" kern="1200" dirty="0" err="1">
                <a:solidFill>
                  <a:schemeClr val="tx1"/>
                </a:solidFill>
                <a:effectLst/>
                <a:latin typeface="+mn-lt"/>
                <a:ea typeface="+mn-ea"/>
                <a:cs typeface="+mn-cs"/>
              </a:rPr>
              <a:t>bitmojis</a:t>
            </a:r>
            <a:r>
              <a:rPr lang="en-US" sz="1200" b="0" i="0" u="none" strike="noStrike" kern="1200" dirty="0">
                <a:solidFill>
                  <a:schemeClr val="tx1"/>
                </a:solidFill>
                <a:effectLst/>
                <a:latin typeface="+mn-lt"/>
                <a:ea typeface="+mn-ea"/>
                <a:cs typeface="+mn-cs"/>
              </a:rPr>
              <a:t>, so apologies in advance.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Anyway, my name is Lauren Wong, and I am the undergraduate program coordinator and advisor for EALC. If you have more questions after this presentation, feel free to reach out to me through my email on the screen.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Some fun facts about me: I can spin a basketball on any of my right fingers, I have an unhealthy coffee addiction, and I am actually a UC Davis graduate myself! </a:t>
            </a:r>
          </a:p>
          <a:p>
            <a:endParaRPr lang="en-US" dirty="0"/>
          </a:p>
        </p:txBody>
      </p:sp>
      <p:sp>
        <p:nvSpPr>
          <p:cNvPr id="4" name="Slide Number Placeholder 3"/>
          <p:cNvSpPr>
            <a:spLocks noGrp="1"/>
          </p:cNvSpPr>
          <p:nvPr>
            <p:ph type="sldNum" sz="quarter" idx="5"/>
          </p:nvPr>
        </p:nvSpPr>
        <p:spPr/>
        <p:txBody>
          <a:bodyPr/>
          <a:lstStyle/>
          <a:p>
            <a:fld id="{01DC13B8-6E6D-6241-9C4F-C324E1FF4DF9}" type="slidenum">
              <a:rPr lang="en-US" smtClean="0"/>
              <a:t>5</a:t>
            </a:fld>
            <a:endParaRPr lang="en-US"/>
          </a:p>
        </p:txBody>
      </p:sp>
    </p:spTree>
    <p:extLst>
      <p:ext uri="{BB962C8B-B14F-4D97-AF65-F5344CB8AC3E}">
        <p14:creationId xmlns:p14="http://schemas.microsoft.com/office/powerpoint/2010/main" val="1927292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terms of my role as your advisor, I am here to explain your major requirements and work with you on developing your academic plan! Beyond the realm of academia, I am here to listen to your questions and experiences, share opportunities for professional development on campus, and help you hope in yourself during challenging times that may come. My door is always open for you, so don’t be afraid to stop by my office in Sproul. </a:t>
            </a:r>
            <a:endParaRPr lang="en-US" dirty="0"/>
          </a:p>
        </p:txBody>
      </p:sp>
      <p:sp>
        <p:nvSpPr>
          <p:cNvPr id="4" name="Slide Number Placeholder 3"/>
          <p:cNvSpPr>
            <a:spLocks noGrp="1"/>
          </p:cNvSpPr>
          <p:nvPr>
            <p:ph type="sldNum" sz="quarter" idx="5"/>
          </p:nvPr>
        </p:nvSpPr>
        <p:spPr/>
        <p:txBody>
          <a:bodyPr/>
          <a:lstStyle/>
          <a:p>
            <a:fld id="{01DC13B8-6E6D-6241-9C4F-C324E1FF4DF9}" type="slidenum">
              <a:rPr lang="en-US" smtClean="0"/>
              <a:t>6</a:t>
            </a:fld>
            <a:endParaRPr lang="en-US"/>
          </a:p>
        </p:txBody>
      </p:sp>
    </p:spTree>
    <p:extLst>
      <p:ext uri="{BB962C8B-B14F-4D97-AF65-F5344CB8AC3E}">
        <p14:creationId xmlns:p14="http://schemas.microsoft.com/office/powerpoint/2010/main" val="4212388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Let’s talk about the EALC program! It would be helpful for you to visit our website, </a:t>
            </a:r>
            <a:r>
              <a:rPr lang="en-US" sz="1200" b="0" i="0" u="none" strike="noStrike" kern="1200" dirty="0" err="1">
                <a:solidFill>
                  <a:schemeClr val="tx1"/>
                </a:solidFill>
                <a:effectLst/>
                <a:latin typeface="+mn-lt"/>
                <a:ea typeface="+mn-ea"/>
                <a:cs typeface="+mn-cs"/>
              </a:rPr>
              <a:t>ealc.ucdavis.edu</a:t>
            </a:r>
            <a:r>
              <a:rPr lang="en-US" sz="1200" b="0" i="0" u="none" strike="noStrike" kern="1200" dirty="0">
                <a:solidFill>
                  <a:schemeClr val="tx1"/>
                </a:solidFill>
                <a:effectLst/>
                <a:latin typeface="+mn-lt"/>
                <a:ea typeface="+mn-ea"/>
                <a:cs typeface="+mn-cs"/>
              </a:rPr>
              <a:t>, when you have spare time. Check out the orientation tab for regular updates. Under the “academics” tab, hover over “advising” and you’ll find a page that details the major requirements for Chinese and Japanese majors. This will be helpful when it comes time to register for fall classes in the summer.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Side note: Be on the lookout for emails from the College of Letters &amp; Science about Aggie 101, Aggie Advising, and Aggie Orientation. These are resources that will help you with course registration questions. Be sure to set up a remote advising appointment with your College of Letters &amp; Science advisors over the summer!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Did you know that the Chinese and Japanese programs at UCD are ranked as one of the best language programs in the country?? Beyond language, you’ll get to study so many diverse topics like film, poetry, drama, linguistics, and popular culture in our program. In addition to gaining advanced Chinese and Japanese language skills, you’ll learn a global perspective, critical thinking, written communication, and teamwork skills too – skills that every employer in the career world looks for.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Even more, the Chinese and Japanese majors are only about 40-70 units, meaning the programs are small enough for you to easily double major or minor in another field of your choice at UCD, like International Relations, Design, Economics, and more. Our small courses provide space for meaningful connections to your other classmates and professor. A bit later in the presentation, I will also talk about study abroad opportunities. </a:t>
            </a:r>
          </a:p>
        </p:txBody>
      </p:sp>
      <p:sp>
        <p:nvSpPr>
          <p:cNvPr id="4" name="Slide Number Placeholder 3"/>
          <p:cNvSpPr>
            <a:spLocks noGrp="1"/>
          </p:cNvSpPr>
          <p:nvPr>
            <p:ph type="sldNum" sz="quarter" idx="5"/>
          </p:nvPr>
        </p:nvSpPr>
        <p:spPr/>
        <p:txBody>
          <a:bodyPr/>
          <a:lstStyle/>
          <a:p>
            <a:fld id="{01DC13B8-6E6D-6241-9C4F-C324E1FF4DF9}" type="slidenum">
              <a:rPr lang="en-US" smtClean="0"/>
              <a:t>7</a:t>
            </a:fld>
            <a:endParaRPr lang="en-US"/>
          </a:p>
        </p:txBody>
      </p:sp>
    </p:spTree>
    <p:extLst>
      <p:ext uri="{BB962C8B-B14F-4D97-AF65-F5344CB8AC3E}">
        <p14:creationId xmlns:p14="http://schemas.microsoft.com/office/powerpoint/2010/main" val="1581232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Part of you may be worried: What can I do with a major in Chinese or Japanese?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Well I am here to tell you: anything and everything! You have to think about it in terms of transferable skills. Like I touched on before, there are so many skills you gain through the Chinese and Japanese programs beyond language acquisition.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Growth mindset: It is difficult to learn the nuances of a new language. Majoring in Chinese or Japanese demonstrates self-motivation and reveals an ability to push through challenges and receive constant feedback with a growth mindset. It demonstrates an exceptional level of commitment to law, medical or graduate schools, as well as potential employers.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Public speaking: It's hard enough to speak in front of people in your native tongue, but in a foreign language too?! Chinese and Japanese classes foster confidence through oral presentations and in-class discussions.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Writing: It is so important that you know how to effectively articulate your thoughts in the professional world. Chinese and Japanese literature and culture classes can sharpen your written communication expertise, and the upper division courses work together to develop powerful argumentative skills.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Teamwork: Chinese and Japanese classes are often organized around working in groups or pairs! These classes foster your ability to work with people of different cultural backgrounds—to overcome issues and make decisions together.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Critical thinking: It is crucial that you know how to analyze issues in the world. Chinese and Japanese classes shed light on diverse perspectives and help you evaluate new ideas.</a:t>
            </a:r>
          </a:p>
          <a:p>
            <a:pPr rtl="0" fontAlgn="base"/>
            <a:r>
              <a:rPr lang="en-US" sz="1200" b="0" i="0" u="none" strike="noStrike" kern="1200" dirty="0">
                <a:solidFill>
                  <a:schemeClr val="tx1"/>
                </a:solidFill>
                <a:effectLst/>
                <a:latin typeface="+mn-lt"/>
                <a:ea typeface="+mn-ea"/>
                <a:cs typeface="+mn-cs"/>
              </a:rPr>
              <a:t> </a:t>
            </a:r>
          </a:p>
          <a:p>
            <a:pPr rtl="0" fontAlgn="base"/>
            <a:r>
              <a:rPr lang="en-US" sz="1200" b="0" i="0" u="none" strike="noStrike" kern="1200" dirty="0">
                <a:solidFill>
                  <a:schemeClr val="tx1"/>
                </a:solidFill>
                <a:effectLst/>
                <a:latin typeface="+mn-lt"/>
                <a:ea typeface="+mn-ea"/>
                <a:cs typeface="+mn-cs"/>
              </a:rPr>
              <a:t>Cultural humility: In an increasingly diverse and yet polarized world, it is important to develop a framework of cultural humility and compassion for people of all backgrounds.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One point I want you to remember is that your major doesn’t equal your career. Always think about what skills you want to sharpen. </a:t>
            </a:r>
          </a:p>
          <a:p>
            <a:endParaRPr lang="en-US" dirty="0"/>
          </a:p>
        </p:txBody>
      </p:sp>
      <p:sp>
        <p:nvSpPr>
          <p:cNvPr id="4" name="Slide Number Placeholder 3"/>
          <p:cNvSpPr>
            <a:spLocks noGrp="1"/>
          </p:cNvSpPr>
          <p:nvPr>
            <p:ph type="sldNum" sz="quarter" idx="5"/>
          </p:nvPr>
        </p:nvSpPr>
        <p:spPr/>
        <p:txBody>
          <a:bodyPr/>
          <a:lstStyle/>
          <a:p>
            <a:fld id="{01DC13B8-6E6D-6241-9C4F-C324E1FF4DF9}" type="slidenum">
              <a:rPr lang="en-US" smtClean="0"/>
              <a:t>8</a:t>
            </a:fld>
            <a:endParaRPr lang="en-US"/>
          </a:p>
        </p:txBody>
      </p:sp>
    </p:spTree>
    <p:extLst>
      <p:ext uri="{BB962C8B-B14F-4D97-AF65-F5344CB8AC3E}">
        <p14:creationId xmlns:p14="http://schemas.microsoft.com/office/powerpoint/2010/main" val="3172020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Some important notes on language placement. Regardless of your AP/IB/SAT language scores, if you plan to take Chinese and Japanese language courses at UCD (which are required for the Chinese and Japanese majors, of course), you will need to take a placement test through the Davis Language Center. Please be sure to speak to the College of Letters &amp; Science advisor about this during your remote advising appointment. </a:t>
            </a:r>
            <a:endParaRPr lang="en-US" dirty="0"/>
          </a:p>
        </p:txBody>
      </p:sp>
      <p:sp>
        <p:nvSpPr>
          <p:cNvPr id="4" name="Slide Number Placeholder 3"/>
          <p:cNvSpPr>
            <a:spLocks noGrp="1"/>
          </p:cNvSpPr>
          <p:nvPr>
            <p:ph type="sldNum" sz="quarter" idx="5"/>
          </p:nvPr>
        </p:nvSpPr>
        <p:spPr/>
        <p:txBody>
          <a:bodyPr/>
          <a:lstStyle/>
          <a:p>
            <a:fld id="{01DC13B8-6E6D-6241-9C4F-C324E1FF4DF9}" type="slidenum">
              <a:rPr lang="en-US" smtClean="0"/>
              <a:t>9</a:t>
            </a:fld>
            <a:endParaRPr lang="en-US"/>
          </a:p>
        </p:txBody>
      </p:sp>
    </p:spTree>
    <p:extLst>
      <p:ext uri="{BB962C8B-B14F-4D97-AF65-F5344CB8AC3E}">
        <p14:creationId xmlns:p14="http://schemas.microsoft.com/office/powerpoint/2010/main" val="946820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4/9/20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gi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26.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slideLayout" Target="../slideLayouts/slideLayout7.xml"/><Relationship Id="rId7" Type="http://schemas.openxmlformats.org/officeDocument/2006/relationships/image" Target="../media/image29.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notesSlide" Target="../notesSlides/notesSlide11.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3.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3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3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40.jpeg"/><Relationship Id="rId12" Type="http://schemas.openxmlformats.org/officeDocument/2006/relationships/image" Target="../media/image45.jp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notesSlide" Target="../notesSlides/notesSlide16.xml"/><Relationship Id="rId9"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6.png"/><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7.xml"/><Relationship Id="rId7" Type="http://schemas.openxmlformats.org/officeDocument/2006/relationships/image" Target="../media/image11.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5.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3.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slideLayout" Target="../slideLayouts/slideLayout7.xml"/><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notesSlide" Target="../notesSlides/notesSlide8.xml"/><Relationship Id="rId9" Type="http://schemas.openxmlformats.org/officeDocument/2006/relationships/image" Target="../media/image19.png"/><Relationship Id="rId14" Type="http://schemas.openxmlformats.org/officeDocument/2006/relationships/image" Target="../media/image24.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4499505" y="2017776"/>
            <a:ext cx="7315200" cy="1615736"/>
          </a:xfrm>
          <a:prstGeom prst="rect">
            <a:avLst/>
          </a:prstGeom>
        </p:spPr>
      </p:pic>
      <p:pic>
        <p:nvPicPr>
          <p:cNvPr id="3" name="Picture 3"/>
          <p:cNvPicPr>
            <a:picLocks noChangeAspect="1"/>
          </p:cNvPicPr>
          <p:nvPr/>
        </p:nvPicPr>
        <p:blipFill>
          <a:blip r:embed="rId6"/>
          <a:srcRect/>
          <a:stretch>
            <a:fillRect/>
          </a:stretch>
        </p:blipFill>
        <p:spPr>
          <a:xfrm>
            <a:off x="3186470" y="4936825"/>
            <a:ext cx="11915060" cy="3048270"/>
          </a:xfrm>
          <a:prstGeom prst="rect">
            <a:avLst/>
          </a:prstGeom>
        </p:spPr>
      </p:pic>
      <p:sp>
        <p:nvSpPr>
          <p:cNvPr id="4" name="TextBox 4"/>
          <p:cNvSpPr txBox="1"/>
          <p:nvPr/>
        </p:nvSpPr>
        <p:spPr>
          <a:xfrm>
            <a:off x="11814705" y="2079744"/>
            <a:ext cx="1448467" cy="1339400"/>
          </a:xfrm>
          <a:prstGeom prst="rect">
            <a:avLst/>
          </a:prstGeom>
        </p:spPr>
        <p:txBody>
          <a:bodyPr lIns="0" tIns="0" rIns="0" bIns="0" rtlCol="0" anchor="t">
            <a:spAutoFit/>
          </a:bodyPr>
          <a:lstStyle/>
          <a:p>
            <a:pPr algn="ctr">
              <a:lnSpc>
                <a:spcPts val="10957"/>
              </a:lnSpc>
              <a:spcBef>
                <a:spcPct val="0"/>
              </a:spcBef>
            </a:pPr>
            <a:r>
              <a:rPr lang="en-US" sz="7827">
                <a:solidFill>
                  <a:srgbClr val="002857"/>
                </a:solidFill>
                <a:latin typeface="Beach Resort"/>
              </a:rPr>
              <a:t>to</a:t>
            </a:r>
          </a:p>
        </p:txBody>
      </p:sp>
      <p:pic>
        <p:nvPicPr>
          <p:cNvPr id="6" name="Picture 5">
            <a:extLst>
              <a:ext uri="{FF2B5EF4-FFF2-40B4-BE49-F238E27FC236}">
                <a16:creationId xmlns:a16="http://schemas.microsoft.com/office/drawing/2014/main" id="{D5CC3083-20E2-434C-91A5-6700B1BFBE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06675"/>
            <a:ext cx="5786438" cy="10287000"/>
          </a:xfrm>
          <a:prstGeom prst="rect">
            <a:avLst/>
          </a:prstGeom>
        </p:spPr>
      </p:pic>
      <p:pic>
        <p:nvPicPr>
          <p:cNvPr id="8" name="Picture 7">
            <a:extLst>
              <a:ext uri="{FF2B5EF4-FFF2-40B4-BE49-F238E27FC236}">
                <a16:creationId xmlns:a16="http://schemas.microsoft.com/office/drawing/2014/main" id="{A622C24C-E3D6-3B4D-9F56-1909C6C935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32545" y="-206675"/>
            <a:ext cx="5786438" cy="10287000"/>
          </a:xfrm>
          <a:prstGeom prst="rect">
            <a:avLst/>
          </a:prstGeom>
        </p:spPr>
      </p:pic>
      <p:pic>
        <p:nvPicPr>
          <p:cNvPr id="5" name="Audio 4">
            <a:hlinkClick r:id="" action="ppaction://media"/>
            <a:extLst>
              <a:ext uri="{FF2B5EF4-FFF2-40B4-BE49-F238E27FC236}">
                <a16:creationId xmlns:a16="http://schemas.microsoft.com/office/drawing/2014/main" id="{1359D1EE-B93A-9442-BD89-AAA303BA208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673"/>
    </mc:Choice>
    <mc:Fallback>
      <p:transition spd="slow" advTm="18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5"/>
          <a:srcRect l="11958" r="5178" b="22878"/>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7954078" y="1270403"/>
            <a:ext cx="9048555" cy="1485594"/>
          </a:xfrm>
          <a:prstGeom prst="rect">
            <a:avLst/>
          </a:prstGeom>
        </p:spPr>
        <p:txBody>
          <a:bodyPr lIns="0" tIns="0" rIns="0" bIns="0" rtlCol="0" anchor="t">
            <a:spAutoFit/>
          </a:bodyPr>
          <a:lstStyle/>
          <a:p>
            <a:pPr algn="ctr">
              <a:lnSpc>
                <a:spcPts val="12159"/>
              </a:lnSpc>
              <a:spcBef>
                <a:spcPct val="0"/>
              </a:spcBef>
            </a:pPr>
            <a:r>
              <a:rPr lang="en-US" sz="8685" spc="1007">
                <a:solidFill>
                  <a:srgbClr val="FFFFFF"/>
                </a:solidFill>
                <a:latin typeface="Arsenal Bold"/>
              </a:rPr>
              <a:t>STUDY ABROAD</a:t>
            </a:r>
          </a:p>
        </p:txBody>
      </p:sp>
      <p:sp>
        <p:nvSpPr>
          <p:cNvPr id="3" name="TextBox 3"/>
          <p:cNvSpPr txBox="1"/>
          <p:nvPr/>
        </p:nvSpPr>
        <p:spPr>
          <a:xfrm>
            <a:off x="6211831" y="2460722"/>
            <a:ext cx="11047469" cy="2682778"/>
          </a:xfrm>
          <a:prstGeom prst="rect">
            <a:avLst/>
          </a:prstGeom>
        </p:spPr>
        <p:txBody>
          <a:bodyPr lIns="0" tIns="0" rIns="0" bIns="0" rtlCol="0" anchor="t">
            <a:spAutoFit/>
          </a:bodyPr>
          <a:lstStyle/>
          <a:p>
            <a:pPr algn="ctr">
              <a:lnSpc>
                <a:spcPts val="21932"/>
              </a:lnSpc>
              <a:spcBef>
                <a:spcPct val="0"/>
              </a:spcBef>
            </a:pPr>
            <a:r>
              <a:rPr lang="en-US" sz="15666">
                <a:solidFill>
                  <a:srgbClr val="FFFFFF"/>
                </a:solidFill>
                <a:latin typeface="Moontime"/>
              </a:rPr>
              <a:t>Student Testimonials</a:t>
            </a:r>
          </a:p>
        </p:txBody>
      </p:sp>
      <p:pic>
        <p:nvPicPr>
          <p:cNvPr id="7" name="Audio 6">
            <a:hlinkClick r:id="" action="ppaction://media"/>
            <a:extLst>
              <a:ext uri="{FF2B5EF4-FFF2-40B4-BE49-F238E27FC236}">
                <a16:creationId xmlns:a16="http://schemas.microsoft.com/office/drawing/2014/main" id="{EA500E2D-BBED-0F42-B4A7-3CB7FC0352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587"/>
    </mc:Choice>
    <mc:Fallback xmlns="">
      <p:transition spd="slow" advTm="22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681823" y="824037"/>
            <a:ext cx="2854330" cy="1223605"/>
          </a:xfrm>
          <a:prstGeom prst="rect">
            <a:avLst/>
          </a:prstGeom>
        </p:spPr>
        <p:txBody>
          <a:bodyPr wrap="square" lIns="0" tIns="0" rIns="0" bIns="0" rtlCol="0" anchor="t">
            <a:spAutoFit/>
          </a:bodyPr>
          <a:lstStyle/>
          <a:p>
            <a:pPr>
              <a:lnSpc>
                <a:spcPts val="10854"/>
              </a:lnSpc>
              <a:spcBef>
                <a:spcPct val="0"/>
              </a:spcBef>
            </a:pPr>
            <a:r>
              <a:rPr lang="en-US" sz="7753" spc="860" dirty="0">
                <a:solidFill>
                  <a:srgbClr val="000000"/>
                </a:solidFill>
                <a:latin typeface="Bebas Neue"/>
              </a:rPr>
              <a:t>kana</a:t>
            </a:r>
          </a:p>
        </p:txBody>
      </p:sp>
      <p:sp>
        <p:nvSpPr>
          <p:cNvPr id="5" name="TextBox 5"/>
          <p:cNvSpPr txBox="1"/>
          <p:nvPr/>
        </p:nvSpPr>
        <p:spPr>
          <a:xfrm>
            <a:off x="5681823" y="2081796"/>
            <a:ext cx="8084981" cy="601127"/>
          </a:xfrm>
          <a:prstGeom prst="rect">
            <a:avLst/>
          </a:prstGeom>
        </p:spPr>
        <p:txBody>
          <a:bodyPr wrap="square" lIns="0" tIns="0" rIns="0" bIns="0" rtlCol="0" anchor="t">
            <a:spAutoFit/>
          </a:bodyPr>
          <a:lstStyle/>
          <a:p>
            <a:pPr>
              <a:lnSpc>
                <a:spcPts val="5176"/>
              </a:lnSpc>
              <a:spcBef>
                <a:spcPct val="0"/>
              </a:spcBef>
            </a:pPr>
            <a:r>
              <a:rPr lang="en-US" sz="3697" spc="210" dirty="0" err="1">
                <a:solidFill>
                  <a:srgbClr val="000000"/>
                </a:solidFill>
                <a:latin typeface="Lato"/>
              </a:rPr>
              <a:t>Waseda</a:t>
            </a:r>
            <a:r>
              <a:rPr lang="en-US" sz="3697" spc="210" dirty="0">
                <a:solidFill>
                  <a:srgbClr val="000000"/>
                </a:solidFill>
                <a:latin typeface="Lato"/>
              </a:rPr>
              <a:t> University – Tokyo, Japan</a:t>
            </a:r>
          </a:p>
        </p:txBody>
      </p:sp>
      <p:sp>
        <p:nvSpPr>
          <p:cNvPr id="6" name="TextBox 6"/>
          <p:cNvSpPr txBox="1"/>
          <p:nvPr/>
        </p:nvSpPr>
        <p:spPr>
          <a:xfrm>
            <a:off x="5681823" y="2940292"/>
            <a:ext cx="6549294" cy="443823"/>
          </a:xfrm>
          <a:prstGeom prst="rect">
            <a:avLst/>
          </a:prstGeom>
        </p:spPr>
        <p:txBody>
          <a:bodyPr lIns="0" tIns="0" rIns="0" bIns="0" rtlCol="0" anchor="t">
            <a:spAutoFit/>
          </a:bodyPr>
          <a:lstStyle/>
          <a:p>
            <a:pPr>
              <a:lnSpc>
                <a:spcPts val="3697"/>
              </a:lnSpc>
              <a:spcBef>
                <a:spcPct val="0"/>
              </a:spcBef>
            </a:pPr>
            <a:r>
              <a:rPr lang="en-US" sz="2641" spc="150" dirty="0">
                <a:solidFill>
                  <a:srgbClr val="000000"/>
                </a:solidFill>
                <a:latin typeface="Lato"/>
              </a:rPr>
              <a:t>One word to describe the experience:</a:t>
            </a:r>
          </a:p>
        </p:txBody>
      </p:sp>
      <p:grpSp>
        <p:nvGrpSpPr>
          <p:cNvPr id="16" name="Group 9">
            <a:extLst>
              <a:ext uri="{FF2B5EF4-FFF2-40B4-BE49-F238E27FC236}">
                <a16:creationId xmlns:a16="http://schemas.microsoft.com/office/drawing/2014/main" id="{C8D0C135-1500-9B41-9554-72F666B5DFE3}"/>
              </a:ext>
            </a:extLst>
          </p:cNvPr>
          <p:cNvGrpSpPr/>
          <p:nvPr/>
        </p:nvGrpSpPr>
        <p:grpSpPr>
          <a:xfrm>
            <a:off x="0" y="0"/>
            <a:ext cx="18288000" cy="10287000"/>
            <a:chOff x="0" y="0"/>
            <a:chExt cx="4253089" cy="2392363"/>
          </a:xfrm>
          <a:solidFill>
            <a:schemeClr val="accent4">
              <a:lumMod val="75000"/>
            </a:schemeClr>
          </a:solidFill>
        </p:grpSpPr>
        <p:sp>
          <p:nvSpPr>
            <p:cNvPr id="17" name="Freeform 10">
              <a:extLst>
                <a:ext uri="{FF2B5EF4-FFF2-40B4-BE49-F238E27FC236}">
                  <a16:creationId xmlns:a16="http://schemas.microsoft.com/office/drawing/2014/main" id="{4AF77BBB-9C3F-7C4C-926D-4B573C850D73}"/>
                </a:ext>
              </a:extLst>
            </p:cNvPr>
            <p:cNvSpPr/>
            <p:nvPr/>
          </p:nvSpPr>
          <p:spPr>
            <a:xfrm>
              <a:off x="0" y="0"/>
              <a:ext cx="4253089" cy="2392362"/>
            </a:xfrm>
            <a:custGeom>
              <a:avLst/>
              <a:gdLst/>
              <a:ahLst/>
              <a:cxnLst/>
              <a:rect l="l" t="t" r="r" b="b"/>
              <a:pathLst>
                <a:path w="4253089" h="2392362">
                  <a:moveTo>
                    <a:pt x="0" y="0"/>
                  </a:moveTo>
                  <a:lnTo>
                    <a:pt x="0" y="2392362"/>
                  </a:lnTo>
                  <a:lnTo>
                    <a:pt x="4253089" y="2392362"/>
                  </a:lnTo>
                  <a:lnTo>
                    <a:pt x="4253089" y="0"/>
                  </a:lnTo>
                  <a:lnTo>
                    <a:pt x="0" y="0"/>
                  </a:lnTo>
                  <a:close/>
                  <a:moveTo>
                    <a:pt x="4192129" y="2331402"/>
                  </a:moveTo>
                  <a:lnTo>
                    <a:pt x="59690" y="2331402"/>
                  </a:lnTo>
                  <a:lnTo>
                    <a:pt x="59690" y="59690"/>
                  </a:lnTo>
                  <a:lnTo>
                    <a:pt x="4192129" y="59690"/>
                  </a:lnTo>
                  <a:lnTo>
                    <a:pt x="4192129" y="2331402"/>
                  </a:lnTo>
                  <a:close/>
                </a:path>
              </a:pathLst>
            </a:custGeom>
            <a:grpFill/>
          </p:spPr>
        </p:sp>
      </p:grpSp>
      <p:pic>
        <p:nvPicPr>
          <p:cNvPr id="19" name="Picture 18">
            <a:extLst>
              <a:ext uri="{FF2B5EF4-FFF2-40B4-BE49-F238E27FC236}">
                <a16:creationId xmlns:a16="http://schemas.microsoft.com/office/drawing/2014/main" id="{3025865A-9912-904E-B043-B3FCE4F53DF9}"/>
              </a:ext>
            </a:extLst>
          </p:cNvPr>
          <p:cNvPicPr>
            <a:picLocks noChangeAspect="1"/>
          </p:cNvPicPr>
          <p:nvPr/>
        </p:nvPicPr>
        <p:blipFill rotWithShape="1">
          <a:blip r:embed="rId5">
            <a:extLst>
              <a:ext uri="{28A0092B-C50C-407E-A947-70E740481C1C}">
                <a14:useLocalDpi xmlns:a14="http://schemas.microsoft.com/office/drawing/2010/main" val="0"/>
              </a:ext>
            </a:extLst>
          </a:blip>
          <a:srcRect l="5512" r="9865" b="5464"/>
          <a:stretch/>
        </p:blipFill>
        <p:spPr>
          <a:xfrm>
            <a:off x="1230358" y="757760"/>
            <a:ext cx="3900561" cy="4418662"/>
          </a:xfrm>
          <a:prstGeom prst="rect">
            <a:avLst/>
          </a:prstGeom>
          <a:ln>
            <a:noFill/>
          </a:ln>
          <a:effectLst>
            <a:outerShdw blurRad="190500" algn="tl" rotWithShape="0">
              <a:srgbClr val="000000">
                <a:alpha val="70000"/>
              </a:srgbClr>
            </a:outerShdw>
          </a:effectLst>
        </p:spPr>
      </p:pic>
      <p:pic>
        <p:nvPicPr>
          <p:cNvPr id="23" name="Picture 22">
            <a:extLst>
              <a:ext uri="{FF2B5EF4-FFF2-40B4-BE49-F238E27FC236}">
                <a16:creationId xmlns:a16="http://schemas.microsoft.com/office/drawing/2014/main" id="{A30C01E9-4375-6343-9E6F-1CBADB300586}"/>
              </a:ext>
            </a:extLst>
          </p:cNvPr>
          <p:cNvPicPr>
            <a:picLocks noChangeAspect="1"/>
          </p:cNvPicPr>
          <p:nvPr/>
        </p:nvPicPr>
        <p:blipFill rotWithShape="1">
          <a:blip r:embed="rId6">
            <a:extLst>
              <a:ext uri="{28A0092B-C50C-407E-A947-70E740481C1C}">
                <a14:useLocalDpi xmlns:a14="http://schemas.microsoft.com/office/drawing/2010/main" val="0"/>
              </a:ext>
            </a:extLst>
          </a:blip>
          <a:srcRect r="-1568" b="14088"/>
          <a:stretch/>
        </p:blipFill>
        <p:spPr>
          <a:xfrm>
            <a:off x="11264807" y="5921716"/>
            <a:ext cx="2834597" cy="3196862"/>
          </a:xfrm>
          <a:prstGeom prst="rect">
            <a:avLst/>
          </a:prstGeom>
          <a:ln>
            <a:noFill/>
          </a:ln>
          <a:effectLst>
            <a:outerShdw blurRad="190500" algn="tl" rotWithShape="0">
              <a:srgbClr val="000000">
                <a:alpha val="70000"/>
              </a:srgbClr>
            </a:outerShdw>
          </a:effectLst>
        </p:spPr>
      </p:pic>
      <p:pic>
        <p:nvPicPr>
          <p:cNvPr id="25" name="Picture 24">
            <a:extLst>
              <a:ext uri="{FF2B5EF4-FFF2-40B4-BE49-F238E27FC236}">
                <a16:creationId xmlns:a16="http://schemas.microsoft.com/office/drawing/2014/main" id="{CB4FC693-0092-174F-9499-164B282CC740}"/>
              </a:ext>
            </a:extLst>
          </p:cNvPr>
          <p:cNvPicPr>
            <a:picLocks noChangeAspect="1"/>
          </p:cNvPicPr>
          <p:nvPr/>
        </p:nvPicPr>
        <p:blipFill rotWithShape="1">
          <a:blip r:embed="rId7">
            <a:extLst>
              <a:ext uri="{28A0092B-C50C-407E-A947-70E740481C1C}">
                <a14:useLocalDpi xmlns:a14="http://schemas.microsoft.com/office/drawing/2010/main" val="0"/>
              </a:ext>
            </a:extLst>
          </a:blip>
          <a:srcRect l="881" t="6249" r="-333" b="11348"/>
          <a:stretch/>
        </p:blipFill>
        <p:spPr>
          <a:xfrm>
            <a:off x="14525453" y="5921716"/>
            <a:ext cx="2893739" cy="3196862"/>
          </a:xfrm>
          <a:prstGeom prst="rect">
            <a:avLst/>
          </a:prstGeom>
          <a:ln>
            <a:noFill/>
          </a:ln>
          <a:effectLst>
            <a:outerShdw blurRad="190500" algn="tl" rotWithShape="0">
              <a:srgbClr val="000000">
                <a:alpha val="70000"/>
              </a:srgbClr>
            </a:outerShdw>
          </a:effectLst>
        </p:spPr>
      </p:pic>
      <p:pic>
        <p:nvPicPr>
          <p:cNvPr id="27" name="Picture 26">
            <a:extLst>
              <a:ext uri="{FF2B5EF4-FFF2-40B4-BE49-F238E27FC236}">
                <a16:creationId xmlns:a16="http://schemas.microsoft.com/office/drawing/2014/main" id="{D7237CE4-9FDC-DA49-B5AF-A425643918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25453" y="1168422"/>
            <a:ext cx="2875301" cy="3833735"/>
          </a:xfrm>
          <a:prstGeom prst="rect">
            <a:avLst/>
          </a:prstGeom>
          <a:ln>
            <a:noFill/>
          </a:ln>
          <a:effectLst>
            <a:outerShdw blurRad="190500" algn="tl" rotWithShape="0">
              <a:srgbClr val="000000">
                <a:alpha val="70000"/>
              </a:srgbClr>
            </a:outerShdw>
          </a:effectLst>
        </p:spPr>
      </p:pic>
      <p:sp>
        <p:nvSpPr>
          <p:cNvPr id="30" name="TextBox 5">
            <a:extLst>
              <a:ext uri="{FF2B5EF4-FFF2-40B4-BE49-F238E27FC236}">
                <a16:creationId xmlns:a16="http://schemas.microsoft.com/office/drawing/2014/main" id="{EA441808-6095-BB4B-8934-A9233CE477A8}"/>
              </a:ext>
            </a:extLst>
          </p:cNvPr>
          <p:cNvSpPr txBox="1"/>
          <p:nvPr/>
        </p:nvSpPr>
        <p:spPr>
          <a:xfrm>
            <a:off x="1013948" y="5567978"/>
            <a:ext cx="10014124" cy="3910879"/>
          </a:xfrm>
          <a:prstGeom prst="rect">
            <a:avLst/>
          </a:prstGeom>
        </p:spPr>
        <p:txBody>
          <a:bodyPr wrap="square" lIns="0" tIns="0" rIns="0" bIns="0" rtlCol="0" anchor="t">
            <a:spAutoFit/>
          </a:bodyPr>
          <a:lstStyle/>
          <a:p>
            <a:pPr>
              <a:lnSpc>
                <a:spcPts val="5176"/>
              </a:lnSpc>
              <a:spcBef>
                <a:spcPct val="0"/>
              </a:spcBef>
            </a:pPr>
            <a:r>
              <a:rPr lang="en-US" sz="2600" spc="210" dirty="0">
                <a:solidFill>
                  <a:srgbClr val="000000"/>
                </a:solidFill>
                <a:latin typeface="Lato"/>
              </a:rPr>
              <a:t>As a Japanese major, I was thrilled to be able to live in Japanese history as it was written. I was able to see the Prime Minister of Japan giving a speech at Akihabara Station, see the reconstruction of Shibuya as it gets ready for the Tokyo Olympics, and even see the Emperor of Japan in the flesh as Japan entered the new </a:t>
            </a:r>
            <a:r>
              <a:rPr lang="en-US" sz="2600" spc="210" dirty="0" err="1">
                <a:solidFill>
                  <a:srgbClr val="000000"/>
                </a:solidFill>
                <a:latin typeface="Lato"/>
              </a:rPr>
              <a:t>Reiwa</a:t>
            </a:r>
            <a:r>
              <a:rPr lang="en-US" sz="2600" spc="210" dirty="0">
                <a:solidFill>
                  <a:srgbClr val="000000"/>
                </a:solidFill>
                <a:latin typeface="Lato"/>
              </a:rPr>
              <a:t>-era!</a:t>
            </a:r>
          </a:p>
        </p:txBody>
      </p:sp>
      <p:sp>
        <p:nvSpPr>
          <p:cNvPr id="32" name="TextBox 6">
            <a:extLst>
              <a:ext uri="{FF2B5EF4-FFF2-40B4-BE49-F238E27FC236}">
                <a16:creationId xmlns:a16="http://schemas.microsoft.com/office/drawing/2014/main" id="{68CE6232-B7FC-D744-B2A5-C50FCD765374}"/>
              </a:ext>
            </a:extLst>
          </p:cNvPr>
          <p:cNvSpPr txBox="1"/>
          <p:nvPr/>
        </p:nvSpPr>
        <p:spPr>
          <a:xfrm>
            <a:off x="8001000" y="4129438"/>
            <a:ext cx="4484357" cy="528334"/>
          </a:xfrm>
          <a:prstGeom prst="rect">
            <a:avLst/>
          </a:prstGeom>
        </p:spPr>
        <p:txBody>
          <a:bodyPr wrap="square" lIns="0" tIns="0" rIns="0" bIns="0" rtlCol="0" anchor="t">
            <a:spAutoFit/>
          </a:bodyPr>
          <a:lstStyle/>
          <a:p>
            <a:pPr>
              <a:lnSpc>
                <a:spcPts val="3697"/>
              </a:lnSpc>
              <a:spcBef>
                <a:spcPct val="0"/>
              </a:spcBef>
            </a:pPr>
            <a:r>
              <a:rPr lang="en-US" sz="6000" spc="150" dirty="0">
                <a:solidFill>
                  <a:srgbClr val="000000"/>
                </a:solidFill>
                <a:latin typeface="Lato"/>
              </a:rPr>
              <a:t>Memories</a:t>
            </a:r>
          </a:p>
        </p:txBody>
      </p:sp>
      <p:pic>
        <p:nvPicPr>
          <p:cNvPr id="7" name="Audio 6">
            <a:hlinkClick r:id="" action="ppaction://media"/>
            <a:extLst>
              <a:ext uri="{FF2B5EF4-FFF2-40B4-BE49-F238E27FC236}">
                <a16:creationId xmlns:a16="http://schemas.microsoft.com/office/drawing/2014/main" id="{533D07FA-35ED-9240-B91F-15FFEEC68BD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85"/>
    </mc:Choice>
    <mc:Fallback xmlns="">
      <p:transition spd="slow" advTm="5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627020" y="858955"/>
            <a:ext cx="4535464" cy="1223605"/>
          </a:xfrm>
          <a:prstGeom prst="rect">
            <a:avLst/>
          </a:prstGeom>
        </p:spPr>
        <p:txBody>
          <a:bodyPr lIns="0" tIns="0" rIns="0" bIns="0" rtlCol="0" anchor="t">
            <a:spAutoFit/>
          </a:bodyPr>
          <a:lstStyle/>
          <a:p>
            <a:pPr>
              <a:lnSpc>
                <a:spcPts val="10854"/>
              </a:lnSpc>
              <a:spcBef>
                <a:spcPct val="0"/>
              </a:spcBef>
            </a:pPr>
            <a:r>
              <a:rPr lang="en-US" sz="7753" spc="860" dirty="0" err="1">
                <a:solidFill>
                  <a:srgbClr val="000000"/>
                </a:solidFill>
                <a:latin typeface="Bebas Neue"/>
              </a:rPr>
              <a:t>ryan</a:t>
            </a:r>
            <a:endParaRPr lang="en-US" sz="7753" spc="860" dirty="0">
              <a:solidFill>
                <a:srgbClr val="000000"/>
              </a:solidFill>
              <a:latin typeface="Bebas Neue"/>
            </a:endParaRPr>
          </a:p>
        </p:txBody>
      </p:sp>
      <p:sp>
        <p:nvSpPr>
          <p:cNvPr id="5" name="TextBox 5"/>
          <p:cNvSpPr txBox="1"/>
          <p:nvPr/>
        </p:nvSpPr>
        <p:spPr>
          <a:xfrm>
            <a:off x="5586091" y="2119105"/>
            <a:ext cx="8931862" cy="601127"/>
          </a:xfrm>
          <a:prstGeom prst="rect">
            <a:avLst/>
          </a:prstGeom>
        </p:spPr>
        <p:txBody>
          <a:bodyPr wrap="square" lIns="0" tIns="0" rIns="0" bIns="0" rtlCol="0" anchor="t">
            <a:spAutoFit/>
          </a:bodyPr>
          <a:lstStyle/>
          <a:p>
            <a:pPr>
              <a:lnSpc>
                <a:spcPts val="5176"/>
              </a:lnSpc>
              <a:spcBef>
                <a:spcPct val="0"/>
              </a:spcBef>
            </a:pPr>
            <a:r>
              <a:rPr lang="en-US" sz="3697" spc="210" dirty="0">
                <a:solidFill>
                  <a:srgbClr val="000000"/>
                </a:solidFill>
                <a:latin typeface="Lato"/>
              </a:rPr>
              <a:t>Kyoto Seika University – Kyoto, Japan</a:t>
            </a:r>
          </a:p>
        </p:txBody>
      </p:sp>
      <p:sp>
        <p:nvSpPr>
          <p:cNvPr id="6" name="TextBox 6"/>
          <p:cNvSpPr txBox="1"/>
          <p:nvPr/>
        </p:nvSpPr>
        <p:spPr>
          <a:xfrm>
            <a:off x="5627020" y="2975210"/>
            <a:ext cx="6549294" cy="443823"/>
          </a:xfrm>
          <a:prstGeom prst="rect">
            <a:avLst/>
          </a:prstGeom>
        </p:spPr>
        <p:txBody>
          <a:bodyPr lIns="0" tIns="0" rIns="0" bIns="0" rtlCol="0" anchor="t">
            <a:spAutoFit/>
          </a:bodyPr>
          <a:lstStyle/>
          <a:p>
            <a:pPr>
              <a:lnSpc>
                <a:spcPts val="3697"/>
              </a:lnSpc>
              <a:spcBef>
                <a:spcPct val="0"/>
              </a:spcBef>
            </a:pPr>
            <a:r>
              <a:rPr lang="en-US" sz="2641" spc="150" dirty="0">
                <a:solidFill>
                  <a:srgbClr val="000000"/>
                </a:solidFill>
                <a:latin typeface="Lato"/>
              </a:rPr>
              <a:t>One word to describe the experience:</a:t>
            </a:r>
          </a:p>
        </p:txBody>
      </p:sp>
      <p:sp>
        <p:nvSpPr>
          <p:cNvPr id="7" name="TextBox 7"/>
          <p:cNvSpPr txBox="1"/>
          <p:nvPr/>
        </p:nvSpPr>
        <p:spPr>
          <a:xfrm>
            <a:off x="7602582" y="4185232"/>
            <a:ext cx="3439944" cy="743793"/>
          </a:xfrm>
          <a:prstGeom prst="rect">
            <a:avLst/>
          </a:prstGeom>
        </p:spPr>
        <p:txBody>
          <a:bodyPr wrap="square" lIns="0" tIns="0" rIns="0" bIns="0" rtlCol="0" anchor="t">
            <a:spAutoFit/>
          </a:bodyPr>
          <a:lstStyle/>
          <a:p>
            <a:pPr>
              <a:lnSpc>
                <a:spcPts val="5755"/>
              </a:lnSpc>
              <a:spcBef>
                <a:spcPct val="0"/>
              </a:spcBef>
            </a:pPr>
            <a:r>
              <a:rPr lang="en-US" sz="6000" spc="234" dirty="0">
                <a:solidFill>
                  <a:srgbClr val="000000"/>
                </a:solidFill>
                <a:latin typeface="Lato"/>
              </a:rPr>
              <a:t>Fulfilling</a:t>
            </a:r>
          </a:p>
        </p:txBody>
      </p:sp>
      <p:sp>
        <p:nvSpPr>
          <p:cNvPr id="10" name="TextBox 10"/>
          <p:cNvSpPr txBox="1"/>
          <p:nvPr/>
        </p:nvSpPr>
        <p:spPr>
          <a:xfrm>
            <a:off x="892614" y="5729871"/>
            <a:ext cx="11527986" cy="3792898"/>
          </a:xfrm>
          <a:prstGeom prst="rect">
            <a:avLst/>
          </a:prstGeom>
        </p:spPr>
        <p:txBody>
          <a:bodyPr wrap="square" lIns="0" tIns="0" rIns="0" bIns="0" rtlCol="0" anchor="t">
            <a:spAutoFit/>
          </a:bodyPr>
          <a:lstStyle/>
          <a:p>
            <a:pPr>
              <a:lnSpc>
                <a:spcPct val="150000"/>
              </a:lnSpc>
              <a:spcBef>
                <a:spcPct val="0"/>
              </a:spcBef>
            </a:pPr>
            <a:r>
              <a:rPr lang="en-US" sz="2800" spc="150" dirty="0">
                <a:solidFill>
                  <a:srgbClr val="000000"/>
                </a:solidFill>
                <a:latin typeface="Lato"/>
              </a:rPr>
              <a:t>Studying abroad didn’t just help me get better at Japanese, though of course it helped with that too. It helped me learn more about who I am as a person and granted me a broader perspective of both myself and of the world we all share. It was a life-changing experience and I would not trade the memories or friends I made on the journey for anything.</a:t>
            </a:r>
          </a:p>
        </p:txBody>
      </p:sp>
      <p:grpSp>
        <p:nvGrpSpPr>
          <p:cNvPr id="16" name="Group 9">
            <a:extLst>
              <a:ext uri="{FF2B5EF4-FFF2-40B4-BE49-F238E27FC236}">
                <a16:creationId xmlns:a16="http://schemas.microsoft.com/office/drawing/2014/main" id="{47F9CEAB-9B15-1C42-8620-5056D95640BB}"/>
              </a:ext>
            </a:extLst>
          </p:cNvPr>
          <p:cNvGrpSpPr/>
          <p:nvPr/>
        </p:nvGrpSpPr>
        <p:grpSpPr>
          <a:xfrm>
            <a:off x="0" y="0"/>
            <a:ext cx="18288000" cy="10287000"/>
            <a:chOff x="0" y="0"/>
            <a:chExt cx="4253089" cy="2392363"/>
          </a:xfrm>
          <a:solidFill>
            <a:schemeClr val="accent4">
              <a:lumMod val="75000"/>
            </a:schemeClr>
          </a:solidFill>
        </p:grpSpPr>
        <p:sp>
          <p:nvSpPr>
            <p:cNvPr id="17" name="Freeform 10">
              <a:extLst>
                <a:ext uri="{FF2B5EF4-FFF2-40B4-BE49-F238E27FC236}">
                  <a16:creationId xmlns:a16="http://schemas.microsoft.com/office/drawing/2014/main" id="{F5896B55-8DB8-D441-9954-3DB855062C9B}"/>
                </a:ext>
              </a:extLst>
            </p:cNvPr>
            <p:cNvSpPr/>
            <p:nvPr/>
          </p:nvSpPr>
          <p:spPr>
            <a:xfrm>
              <a:off x="0" y="0"/>
              <a:ext cx="4253089" cy="2392362"/>
            </a:xfrm>
            <a:custGeom>
              <a:avLst/>
              <a:gdLst/>
              <a:ahLst/>
              <a:cxnLst/>
              <a:rect l="l" t="t" r="r" b="b"/>
              <a:pathLst>
                <a:path w="4253089" h="2392362">
                  <a:moveTo>
                    <a:pt x="0" y="0"/>
                  </a:moveTo>
                  <a:lnTo>
                    <a:pt x="0" y="2392362"/>
                  </a:lnTo>
                  <a:lnTo>
                    <a:pt x="4253089" y="2392362"/>
                  </a:lnTo>
                  <a:lnTo>
                    <a:pt x="4253089" y="0"/>
                  </a:lnTo>
                  <a:lnTo>
                    <a:pt x="0" y="0"/>
                  </a:lnTo>
                  <a:close/>
                  <a:moveTo>
                    <a:pt x="4192129" y="2331402"/>
                  </a:moveTo>
                  <a:lnTo>
                    <a:pt x="59690" y="2331402"/>
                  </a:lnTo>
                  <a:lnTo>
                    <a:pt x="59690" y="59690"/>
                  </a:lnTo>
                  <a:lnTo>
                    <a:pt x="4192129" y="59690"/>
                  </a:lnTo>
                  <a:lnTo>
                    <a:pt x="4192129" y="2331402"/>
                  </a:lnTo>
                  <a:close/>
                </a:path>
              </a:pathLst>
            </a:custGeom>
            <a:grpFill/>
          </p:spPr>
        </p:sp>
      </p:grpSp>
      <p:pic>
        <p:nvPicPr>
          <p:cNvPr id="19" name="Picture 18">
            <a:extLst>
              <a:ext uri="{FF2B5EF4-FFF2-40B4-BE49-F238E27FC236}">
                <a16:creationId xmlns:a16="http://schemas.microsoft.com/office/drawing/2014/main" id="{B9A43E09-E4FC-5A43-BA4F-1FCA830F3360}"/>
              </a:ext>
            </a:extLst>
          </p:cNvPr>
          <p:cNvPicPr>
            <a:picLocks noChangeAspect="1"/>
          </p:cNvPicPr>
          <p:nvPr/>
        </p:nvPicPr>
        <p:blipFill rotWithShape="1">
          <a:blip r:embed="rId5">
            <a:extLst>
              <a:ext uri="{28A0092B-C50C-407E-A947-70E740481C1C}">
                <a14:useLocalDpi xmlns:a14="http://schemas.microsoft.com/office/drawing/2010/main" val="0"/>
              </a:ext>
            </a:extLst>
          </a:blip>
          <a:srcRect l="24687" t="-995" r="7338" b="-2631"/>
          <a:stretch/>
        </p:blipFill>
        <p:spPr>
          <a:xfrm>
            <a:off x="918014" y="858955"/>
            <a:ext cx="4114295" cy="4702050"/>
          </a:xfrm>
          <a:prstGeom prst="rect">
            <a:avLst/>
          </a:prstGeom>
          <a:ln>
            <a:noFill/>
          </a:ln>
          <a:effectLst>
            <a:outerShdw blurRad="190500" algn="tl" rotWithShape="0">
              <a:srgbClr val="000000">
                <a:alpha val="70000"/>
              </a:srgbClr>
            </a:outerShdw>
          </a:effectLst>
        </p:spPr>
      </p:pic>
      <p:pic>
        <p:nvPicPr>
          <p:cNvPr id="21" name="Picture 20">
            <a:extLst>
              <a:ext uri="{FF2B5EF4-FFF2-40B4-BE49-F238E27FC236}">
                <a16:creationId xmlns:a16="http://schemas.microsoft.com/office/drawing/2014/main" id="{0E8A5F2B-003E-3A43-9525-4B16526893BD}"/>
              </a:ext>
            </a:extLst>
          </p:cNvPr>
          <p:cNvPicPr>
            <a:picLocks noChangeAspect="1"/>
          </p:cNvPicPr>
          <p:nvPr/>
        </p:nvPicPr>
        <p:blipFill rotWithShape="1">
          <a:blip r:embed="rId6">
            <a:extLst>
              <a:ext uri="{28A0092B-C50C-407E-A947-70E740481C1C}">
                <a14:useLocalDpi xmlns:a14="http://schemas.microsoft.com/office/drawing/2010/main" val="0"/>
              </a:ext>
            </a:extLst>
          </a:blip>
          <a:srcRect l="18519" r="16428"/>
          <a:stretch/>
        </p:blipFill>
        <p:spPr>
          <a:xfrm>
            <a:off x="13202787" y="3213140"/>
            <a:ext cx="4033340" cy="3001621"/>
          </a:xfrm>
          <a:prstGeom prst="rect">
            <a:avLst/>
          </a:prstGeom>
          <a:ln>
            <a:noFill/>
          </a:ln>
          <a:effectLst>
            <a:outerShdw blurRad="190500" algn="tl" rotWithShape="0">
              <a:srgbClr val="000000">
                <a:alpha val="70000"/>
              </a:srgbClr>
            </a:outerShdw>
          </a:effectLst>
        </p:spPr>
      </p:pic>
      <p:pic>
        <p:nvPicPr>
          <p:cNvPr id="23" name="Picture 22">
            <a:extLst>
              <a:ext uri="{FF2B5EF4-FFF2-40B4-BE49-F238E27FC236}">
                <a16:creationId xmlns:a16="http://schemas.microsoft.com/office/drawing/2014/main" id="{287539B4-1DF8-7A48-8840-60EDCA553405}"/>
              </a:ext>
            </a:extLst>
          </p:cNvPr>
          <p:cNvPicPr>
            <a:picLocks noChangeAspect="1"/>
          </p:cNvPicPr>
          <p:nvPr/>
        </p:nvPicPr>
        <p:blipFill rotWithShape="1">
          <a:blip r:embed="rId7">
            <a:extLst>
              <a:ext uri="{28A0092B-C50C-407E-A947-70E740481C1C}">
                <a14:useLocalDpi xmlns:a14="http://schemas.microsoft.com/office/drawing/2010/main" val="0"/>
              </a:ext>
            </a:extLst>
          </a:blip>
          <a:srcRect l="2549" r="7321" b="11989"/>
          <a:stretch/>
        </p:blipFill>
        <p:spPr>
          <a:xfrm>
            <a:off x="13177387" y="6595687"/>
            <a:ext cx="4033340" cy="2953907"/>
          </a:xfrm>
          <a:prstGeom prst="rect">
            <a:avLst/>
          </a:prstGeom>
          <a:ln>
            <a:noFill/>
          </a:ln>
          <a:effectLst>
            <a:outerShdw blurRad="190500" algn="tl" rotWithShape="0">
              <a:srgbClr val="000000">
                <a:alpha val="70000"/>
              </a:srgbClr>
            </a:outerShdw>
          </a:effectLst>
        </p:spPr>
      </p:pic>
      <p:pic>
        <p:nvPicPr>
          <p:cNvPr id="3" name="Audio 2">
            <a:hlinkClick r:id="" action="ppaction://media"/>
            <a:extLst>
              <a:ext uri="{FF2B5EF4-FFF2-40B4-BE49-F238E27FC236}">
                <a16:creationId xmlns:a16="http://schemas.microsoft.com/office/drawing/2014/main" id="{969457A5-438A-6646-BC9A-066E7D18C5B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3208470244"/>
      </p:ext>
    </p:extLst>
  </p:cSld>
  <p:clrMapOvr>
    <a:masterClrMapping/>
  </p:clrMapOvr>
  <mc:AlternateContent xmlns:mc="http://schemas.openxmlformats.org/markup-compatibility/2006" xmlns:p14="http://schemas.microsoft.com/office/powerpoint/2010/main">
    <mc:Choice Requires="p14">
      <p:transition spd="slow" p14:dur="2000" advTm="3974"/>
    </mc:Choice>
    <mc:Fallback xmlns="">
      <p:transition spd="slow" advTm="3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75F0E2-71BF-CF4E-9EB5-35D741615E15}"/>
              </a:ext>
            </a:extLst>
          </p:cNvPr>
          <p:cNvSpPr>
            <a:spLocks noGrp="1"/>
          </p:cNvSpPr>
          <p:nvPr>
            <p:ph type="body" idx="1"/>
          </p:nvPr>
        </p:nvSpPr>
        <p:spPr>
          <a:xfrm>
            <a:off x="4838699" y="3121444"/>
            <a:ext cx="8610600" cy="958774"/>
          </a:xfrm>
        </p:spPr>
        <p:txBody>
          <a:bodyPr>
            <a:normAutofit fontScale="92500"/>
          </a:bodyPr>
          <a:lstStyle/>
          <a:p>
            <a:r>
              <a:rPr lang="en-US" sz="6000" b="1" dirty="0">
                <a:solidFill>
                  <a:srgbClr val="0070C0"/>
                </a:solidFill>
              </a:rPr>
              <a:t>globallearning.ucdavis.edu</a:t>
            </a:r>
          </a:p>
        </p:txBody>
      </p:sp>
      <p:sp>
        <p:nvSpPr>
          <p:cNvPr id="4" name="AutoShape 2"/>
          <p:cNvSpPr>
            <a:spLocks noChangeArrowheads="1"/>
          </p:cNvSpPr>
          <p:nvPr/>
        </p:nvSpPr>
        <p:spPr bwMode="auto">
          <a:xfrm>
            <a:off x="3109273" y="4567065"/>
            <a:ext cx="12069453" cy="3559850"/>
          </a:xfrm>
          <a:prstGeom prst="roundRect">
            <a:avLst>
              <a:gd name="adj" fmla="val 16667"/>
            </a:avLst>
          </a:prstGeom>
          <a:solidFill>
            <a:srgbClr val="E4EFF4"/>
          </a:solidFill>
          <a:ln>
            <a:noFill/>
          </a:ln>
          <a:effectLst/>
          <a:extLst>
            <a:ext uri="{91240B29-F687-4F45-9708-019B960494DF}">
              <a14:hiddenLine xmlns:a14="http://schemas.microsoft.com/office/drawing/2010/main" w="25400" algn="in">
                <a:solidFill>
                  <a:srgbClr val="005293"/>
                </a:solidFill>
                <a:round/>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54864" tIns="54864" rIns="54864" bIns="54864" numCol="1" anchor="t" anchorCtr="0" compatLnSpc="1">
            <a:prstTxWarp prst="textNoShape">
              <a:avLst/>
            </a:prstTxWarp>
          </a:bodyPr>
          <a:lstStyle/>
          <a:p>
            <a:pPr defTabSz="1371600" eaLnBrk="0" fontAlgn="base" hangingPunct="0">
              <a:spcBef>
                <a:spcPct val="0"/>
              </a:spcBef>
              <a:spcAft>
                <a:spcPct val="0"/>
              </a:spcAft>
            </a:pPr>
            <a:endParaRPr lang="en-US" altLang="en-US" sz="2700">
              <a:latin typeface="Arial" panose="020B0604020202020204"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2076" y="5001538"/>
            <a:ext cx="3977259" cy="2783871"/>
          </a:xfrm>
          <a:prstGeom prst="rect">
            <a:avLst/>
          </a:prstGeom>
        </p:spPr>
      </p:pic>
      <p:sp>
        <p:nvSpPr>
          <p:cNvPr id="6" name="Text Box 3"/>
          <p:cNvSpPr txBox="1">
            <a:spLocks noChangeArrowheads="1"/>
          </p:cNvSpPr>
          <p:nvPr/>
        </p:nvSpPr>
        <p:spPr bwMode="auto">
          <a:xfrm>
            <a:off x="8019219" y="4912974"/>
            <a:ext cx="6567602" cy="29128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54864" tIns="54864" rIns="54864" bIns="54864" numCol="1" anchor="t" anchorCtr="0" compatLnSpc="1">
            <a:prstTxWarp prst="textNoShape">
              <a:avLst/>
            </a:prstTxWarp>
          </a:bodyPr>
          <a:lstStyle/>
          <a:p>
            <a:pPr algn="r" defTabSz="1371600" eaLnBrk="0" fontAlgn="base" hangingPunct="0">
              <a:spcBef>
                <a:spcPct val="0"/>
              </a:spcBef>
              <a:spcAft>
                <a:spcPct val="0"/>
              </a:spcAft>
            </a:pPr>
            <a:r>
              <a:rPr lang="en-US" altLang="en-US" sz="3600" b="1" dirty="0">
                <a:solidFill>
                  <a:srgbClr val="343248"/>
                </a:solidFill>
              </a:rPr>
              <a:t>Global Learning Hub</a:t>
            </a:r>
          </a:p>
          <a:p>
            <a:pPr algn="r" defTabSz="1371600" eaLnBrk="0" fontAlgn="base" hangingPunct="0">
              <a:spcBef>
                <a:spcPct val="0"/>
              </a:spcBef>
              <a:spcAft>
                <a:spcPct val="0"/>
              </a:spcAft>
            </a:pPr>
            <a:endParaRPr lang="en-US" altLang="en-US" sz="1200" b="1" dirty="0">
              <a:solidFill>
                <a:srgbClr val="343248"/>
              </a:solidFill>
            </a:endParaRPr>
          </a:p>
          <a:p>
            <a:pPr algn="r" defTabSz="1371600" eaLnBrk="0" fontAlgn="base" hangingPunct="0">
              <a:spcBef>
                <a:spcPct val="0"/>
              </a:spcBef>
              <a:spcAft>
                <a:spcPct val="0"/>
              </a:spcAft>
            </a:pPr>
            <a:r>
              <a:rPr lang="en-US" altLang="en-US" sz="2700" dirty="0">
                <a:solidFill>
                  <a:srgbClr val="343248"/>
                </a:solidFill>
              </a:rPr>
              <a:t>UC Davis Global Affairs</a:t>
            </a:r>
          </a:p>
          <a:p>
            <a:pPr algn="r" defTabSz="1371600" eaLnBrk="0" fontAlgn="base" hangingPunct="0">
              <a:spcBef>
                <a:spcPct val="0"/>
              </a:spcBef>
              <a:spcAft>
                <a:spcPct val="0"/>
              </a:spcAft>
            </a:pPr>
            <a:r>
              <a:rPr lang="en-US" altLang="en-US" sz="2700" dirty="0">
                <a:solidFill>
                  <a:srgbClr val="343248"/>
                </a:solidFill>
              </a:rPr>
              <a:t>International Center, Suite 1120 </a:t>
            </a:r>
          </a:p>
          <a:p>
            <a:pPr algn="r" defTabSz="1371600" eaLnBrk="0" fontAlgn="base" hangingPunct="0">
              <a:spcBef>
                <a:spcPct val="0"/>
              </a:spcBef>
              <a:spcAft>
                <a:spcPct val="0"/>
              </a:spcAft>
            </a:pPr>
            <a:r>
              <a:rPr lang="en-US" altLang="en-US" sz="2700" dirty="0">
                <a:solidFill>
                  <a:srgbClr val="343248"/>
                </a:solidFill>
              </a:rPr>
              <a:t>One Shields Ave, Davis, CA 95616</a:t>
            </a:r>
          </a:p>
          <a:p>
            <a:pPr algn="r" defTabSz="1371600" eaLnBrk="0" fontAlgn="base" hangingPunct="0">
              <a:spcBef>
                <a:spcPct val="0"/>
              </a:spcBef>
              <a:spcAft>
                <a:spcPct val="0"/>
              </a:spcAft>
            </a:pPr>
            <a:r>
              <a:rPr lang="en-US" altLang="en-US" sz="2700" dirty="0">
                <a:solidFill>
                  <a:srgbClr val="343248"/>
                </a:solidFill>
              </a:rPr>
              <a:t>(530) 752-5763</a:t>
            </a:r>
          </a:p>
          <a:p>
            <a:pPr algn="r" defTabSz="1371600" eaLnBrk="0" fontAlgn="base" hangingPunct="0">
              <a:spcBef>
                <a:spcPct val="0"/>
              </a:spcBef>
              <a:spcAft>
                <a:spcPct val="0"/>
              </a:spcAft>
            </a:pPr>
            <a:r>
              <a:rPr lang="en-US" altLang="en-US" sz="2700" dirty="0">
                <a:solidFill>
                  <a:srgbClr val="343248"/>
                </a:solidFill>
              </a:rPr>
              <a:t>globallearning@ucdavis.edu</a:t>
            </a:r>
            <a:endParaRPr lang="en-US" altLang="en-US" sz="2700" dirty="0"/>
          </a:p>
        </p:txBody>
      </p:sp>
      <p:sp>
        <p:nvSpPr>
          <p:cNvPr id="11" name="Title 1">
            <a:extLst>
              <a:ext uri="{FF2B5EF4-FFF2-40B4-BE49-F238E27FC236}">
                <a16:creationId xmlns:a16="http://schemas.microsoft.com/office/drawing/2014/main" id="{29E233C2-F052-B648-BA8F-393DC28995DD}"/>
              </a:ext>
            </a:extLst>
          </p:cNvPr>
          <p:cNvSpPr>
            <a:spLocks noGrp="1"/>
          </p:cNvSpPr>
          <p:nvPr>
            <p:ph type="title"/>
          </p:nvPr>
        </p:nvSpPr>
        <p:spPr>
          <a:xfrm>
            <a:off x="1554636" y="1816761"/>
            <a:ext cx="15178726" cy="958774"/>
          </a:xfrm>
        </p:spPr>
        <p:txBody>
          <a:bodyPr>
            <a:noAutofit/>
          </a:bodyPr>
          <a:lstStyle/>
          <a:p>
            <a:pPr algn="ctr"/>
            <a:r>
              <a:rPr lang="en-US" sz="6600" b="1" dirty="0">
                <a:latin typeface="+mn-lt"/>
              </a:rPr>
              <a:t>QUESTIONS about studying abroad?</a:t>
            </a:r>
          </a:p>
        </p:txBody>
      </p:sp>
      <p:grpSp>
        <p:nvGrpSpPr>
          <p:cNvPr id="7" name="Group 9">
            <a:extLst>
              <a:ext uri="{FF2B5EF4-FFF2-40B4-BE49-F238E27FC236}">
                <a16:creationId xmlns:a16="http://schemas.microsoft.com/office/drawing/2014/main" id="{B2965AE7-BA19-D947-92E0-654221BEAC03}"/>
              </a:ext>
            </a:extLst>
          </p:cNvPr>
          <p:cNvGrpSpPr/>
          <p:nvPr/>
        </p:nvGrpSpPr>
        <p:grpSpPr>
          <a:xfrm>
            <a:off x="0" y="0"/>
            <a:ext cx="18288000" cy="10287000"/>
            <a:chOff x="0" y="0"/>
            <a:chExt cx="4253089" cy="2392363"/>
          </a:xfrm>
          <a:solidFill>
            <a:schemeClr val="tx2">
              <a:lumMod val="60000"/>
              <a:lumOff val="40000"/>
            </a:schemeClr>
          </a:solidFill>
        </p:grpSpPr>
        <p:sp>
          <p:nvSpPr>
            <p:cNvPr id="8" name="Freeform 10">
              <a:extLst>
                <a:ext uri="{FF2B5EF4-FFF2-40B4-BE49-F238E27FC236}">
                  <a16:creationId xmlns:a16="http://schemas.microsoft.com/office/drawing/2014/main" id="{3126EC8E-A809-1D40-A875-A6408594AFFF}"/>
                </a:ext>
              </a:extLst>
            </p:cNvPr>
            <p:cNvSpPr/>
            <p:nvPr/>
          </p:nvSpPr>
          <p:spPr>
            <a:xfrm>
              <a:off x="0" y="0"/>
              <a:ext cx="4253089" cy="2392362"/>
            </a:xfrm>
            <a:custGeom>
              <a:avLst/>
              <a:gdLst/>
              <a:ahLst/>
              <a:cxnLst/>
              <a:rect l="l" t="t" r="r" b="b"/>
              <a:pathLst>
                <a:path w="4253089" h="2392362">
                  <a:moveTo>
                    <a:pt x="0" y="0"/>
                  </a:moveTo>
                  <a:lnTo>
                    <a:pt x="0" y="2392362"/>
                  </a:lnTo>
                  <a:lnTo>
                    <a:pt x="4253089" y="2392362"/>
                  </a:lnTo>
                  <a:lnTo>
                    <a:pt x="4253089" y="0"/>
                  </a:lnTo>
                  <a:lnTo>
                    <a:pt x="0" y="0"/>
                  </a:lnTo>
                  <a:close/>
                  <a:moveTo>
                    <a:pt x="4192129" y="2331402"/>
                  </a:moveTo>
                  <a:lnTo>
                    <a:pt x="59690" y="2331402"/>
                  </a:lnTo>
                  <a:lnTo>
                    <a:pt x="59690" y="59690"/>
                  </a:lnTo>
                  <a:lnTo>
                    <a:pt x="4192129" y="59690"/>
                  </a:lnTo>
                  <a:lnTo>
                    <a:pt x="4192129" y="2331402"/>
                  </a:lnTo>
                  <a:close/>
                </a:path>
              </a:pathLst>
            </a:custGeom>
            <a:grpFill/>
            <a:ln>
              <a:noFill/>
            </a:ln>
          </p:spPr>
        </p:sp>
      </p:grpSp>
      <p:pic>
        <p:nvPicPr>
          <p:cNvPr id="10" name="Audio 9">
            <a:hlinkClick r:id="" action="ppaction://media"/>
            <a:extLst>
              <a:ext uri="{FF2B5EF4-FFF2-40B4-BE49-F238E27FC236}">
                <a16:creationId xmlns:a16="http://schemas.microsoft.com/office/drawing/2014/main" id="{6693FD7A-1B3D-6D43-BF1C-498BA3274E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038728684"/>
      </p:ext>
    </p:extLst>
  </p:cSld>
  <p:clrMapOvr>
    <a:masterClrMapping/>
  </p:clrMapOvr>
  <mc:AlternateContent xmlns:mc="http://schemas.openxmlformats.org/markup-compatibility/2006" xmlns:p14="http://schemas.microsoft.com/office/powerpoint/2010/main">
    <mc:Choice Requires="p14">
      <p:transition spd="slow" p14:dur="2000" advTm="12597"/>
    </mc:Choice>
    <mc:Fallback xmlns="">
      <p:transition spd="slow" advTm="12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alphaModFix amt="28000"/>
          </a:blip>
          <a:srcRect/>
          <a:stretch>
            <a:fillRect/>
          </a:stretch>
        </p:blipFill>
        <p:spPr>
          <a:xfrm>
            <a:off x="7661776" y="2242052"/>
            <a:ext cx="3456866" cy="3450048"/>
          </a:xfrm>
          <a:prstGeom prst="rect">
            <a:avLst/>
          </a:prstGeom>
        </p:spPr>
      </p:pic>
      <p:sp>
        <p:nvSpPr>
          <p:cNvPr id="3" name="TextBox 3"/>
          <p:cNvSpPr txBox="1"/>
          <p:nvPr/>
        </p:nvSpPr>
        <p:spPr>
          <a:xfrm>
            <a:off x="2611770" y="7273215"/>
            <a:ext cx="13618830" cy="1291242"/>
          </a:xfrm>
          <a:prstGeom prst="rect">
            <a:avLst/>
          </a:prstGeom>
        </p:spPr>
        <p:txBody>
          <a:bodyPr wrap="square" lIns="0" tIns="0" rIns="0" bIns="0" rtlCol="0" anchor="t">
            <a:spAutoFit/>
          </a:bodyPr>
          <a:lstStyle/>
          <a:p>
            <a:pPr algn="ctr">
              <a:lnSpc>
                <a:spcPts val="5221"/>
              </a:lnSpc>
            </a:pPr>
            <a:r>
              <a:rPr lang="en-US" sz="3729" spc="134" dirty="0">
                <a:solidFill>
                  <a:srgbClr val="000000"/>
                </a:solidFill>
                <a:latin typeface="Lato"/>
              </a:rPr>
              <a:t>UC Davis has unique internship opportunities through the</a:t>
            </a:r>
          </a:p>
          <a:p>
            <a:pPr algn="ctr">
              <a:lnSpc>
                <a:spcPts val="5221"/>
              </a:lnSpc>
              <a:spcBef>
                <a:spcPct val="0"/>
              </a:spcBef>
            </a:pPr>
            <a:r>
              <a:rPr lang="en-US" sz="3729" spc="134" dirty="0">
                <a:solidFill>
                  <a:srgbClr val="EDC243"/>
                </a:solidFill>
                <a:latin typeface="Lato Bold"/>
              </a:rPr>
              <a:t>UC Sacramento Center </a:t>
            </a:r>
            <a:r>
              <a:rPr lang="en-US" sz="3729" spc="134" dirty="0">
                <a:solidFill>
                  <a:srgbClr val="000000"/>
                </a:solidFill>
                <a:latin typeface="Lato"/>
              </a:rPr>
              <a:t>and the </a:t>
            </a:r>
            <a:r>
              <a:rPr lang="en-US" sz="3729" spc="134" dirty="0">
                <a:solidFill>
                  <a:srgbClr val="EDC243"/>
                </a:solidFill>
                <a:latin typeface="Lato Bold"/>
              </a:rPr>
              <a:t>Washington Program</a:t>
            </a:r>
            <a:r>
              <a:rPr lang="en-US" sz="3729" spc="134" dirty="0">
                <a:solidFill>
                  <a:srgbClr val="000000"/>
                </a:solidFill>
                <a:latin typeface="Lato"/>
              </a:rPr>
              <a:t>!</a:t>
            </a:r>
          </a:p>
        </p:txBody>
      </p:sp>
      <p:sp>
        <p:nvSpPr>
          <p:cNvPr id="4" name="TextBox 4"/>
          <p:cNvSpPr txBox="1"/>
          <p:nvPr/>
        </p:nvSpPr>
        <p:spPr>
          <a:xfrm>
            <a:off x="4998214" y="2900596"/>
            <a:ext cx="8783991" cy="1771010"/>
          </a:xfrm>
          <a:prstGeom prst="rect">
            <a:avLst/>
          </a:prstGeom>
        </p:spPr>
        <p:txBody>
          <a:bodyPr lIns="0" tIns="0" rIns="0" bIns="0" rtlCol="0" anchor="t">
            <a:spAutoFit/>
          </a:bodyPr>
          <a:lstStyle/>
          <a:p>
            <a:pPr algn="ctr">
              <a:lnSpc>
                <a:spcPts val="13057"/>
              </a:lnSpc>
              <a:spcBef>
                <a:spcPct val="0"/>
              </a:spcBef>
            </a:pPr>
            <a:r>
              <a:rPr lang="en-US" sz="9326">
                <a:solidFill>
                  <a:srgbClr val="000000"/>
                </a:solidFill>
                <a:latin typeface="Alegreya Sans SC Bold"/>
              </a:rPr>
              <a:t>global learning </a:t>
            </a:r>
          </a:p>
        </p:txBody>
      </p:sp>
      <p:sp>
        <p:nvSpPr>
          <p:cNvPr id="5" name="TextBox 5"/>
          <p:cNvSpPr txBox="1"/>
          <p:nvPr/>
        </p:nvSpPr>
        <p:spPr>
          <a:xfrm>
            <a:off x="7924800" y="6011571"/>
            <a:ext cx="8744114" cy="798021"/>
          </a:xfrm>
          <a:prstGeom prst="rect">
            <a:avLst/>
          </a:prstGeom>
        </p:spPr>
        <p:txBody>
          <a:bodyPr lIns="0" tIns="0" rIns="0" bIns="0" rtlCol="0" anchor="t">
            <a:spAutoFit/>
          </a:bodyPr>
          <a:lstStyle/>
          <a:p>
            <a:pPr algn="ctr">
              <a:lnSpc>
                <a:spcPts val="6528"/>
              </a:lnSpc>
              <a:spcBef>
                <a:spcPct val="0"/>
              </a:spcBef>
            </a:pPr>
            <a:r>
              <a:rPr lang="en-US" sz="4663" spc="167" dirty="0">
                <a:solidFill>
                  <a:srgbClr val="000000"/>
                </a:solidFill>
                <a:latin typeface="Lato Italics"/>
              </a:rPr>
              <a:t>even if you don't study abroad!</a:t>
            </a:r>
          </a:p>
        </p:txBody>
      </p:sp>
      <p:sp>
        <p:nvSpPr>
          <p:cNvPr id="6" name="TextBox 6"/>
          <p:cNvSpPr txBox="1"/>
          <p:nvPr/>
        </p:nvSpPr>
        <p:spPr>
          <a:xfrm>
            <a:off x="1648974" y="1057068"/>
            <a:ext cx="7741235" cy="812942"/>
          </a:xfrm>
          <a:prstGeom prst="rect">
            <a:avLst/>
          </a:prstGeom>
        </p:spPr>
        <p:txBody>
          <a:bodyPr lIns="0" tIns="0" rIns="0" bIns="0" rtlCol="0" anchor="t">
            <a:spAutoFit/>
          </a:bodyPr>
          <a:lstStyle/>
          <a:p>
            <a:pPr algn="ctr">
              <a:lnSpc>
                <a:spcPts val="6528"/>
              </a:lnSpc>
              <a:spcBef>
                <a:spcPct val="0"/>
              </a:spcBef>
            </a:pPr>
            <a:r>
              <a:rPr lang="en-US" sz="4663" spc="167" dirty="0">
                <a:solidFill>
                  <a:srgbClr val="000000"/>
                </a:solidFill>
                <a:latin typeface="Lato"/>
              </a:rPr>
              <a:t>You can still participate in</a:t>
            </a:r>
          </a:p>
        </p:txBody>
      </p:sp>
      <p:sp>
        <p:nvSpPr>
          <p:cNvPr id="7" name="TextBox 7"/>
          <p:cNvSpPr txBox="1"/>
          <p:nvPr/>
        </p:nvSpPr>
        <p:spPr>
          <a:xfrm>
            <a:off x="3735319" y="8693683"/>
            <a:ext cx="3930001" cy="564617"/>
          </a:xfrm>
          <a:prstGeom prst="rect">
            <a:avLst/>
          </a:prstGeom>
        </p:spPr>
        <p:txBody>
          <a:bodyPr lIns="0" tIns="0" rIns="0" bIns="0" rtlCol="0" anchor="t">
            <a:spAutoFit/>
          </a:bodyPr>
          <a:lstStyle/>
          <a:p>
            <a:pPr algn="ctr">
              <a:lnSpc>
                <a:spcPts val="4548"/>
              </a:lnSpc>
              <a:spcBef>
                <a:spcPct val="0"/>
              </a:spcBef>
            </a:pPr>
            <a:r>
              <a:rPr lang="en-US" sz="3249" spc="116" dirty="0" err="1">
                <a:solidFill>
                  <a:srgbClr val="5271FF"/>
                </a:solidFill>
                <a:latin typeface="Lato Bold"/>
              </a:rPr>
              <a:t>uccs.ucdavis.edu</a:t>
            </a:r>
            <a:endParaRPr lang="en-US" sz="3249" spc="116" dirty="0">
              <a:solidFill>
                <a:srgbClr val="5271FF"/>
              </a:solidFill>
              <a:latin typeface="Lato Bold"/>
            </a:endParaRPr>
          </a:p>
        </p:txBody>
      </p:sp>
      <p:sp>
        <p:nvSpPr>
          <p:cNvPr id="8" name="TextBox 8"/>
          <p:cNvSpPr txBox="1"/>
          <p:nvPr/>
        </p:nvSpPr>
        <p:spPr>
          <a:xfrm>
            <a:off x="9293648" y="8693682"/>
            <a:ext cx="6905054" cy="564617"/>
          </a:xfrm>
          <a:prstGeom prst="rect">
            <a:avLst/>
          </a:prstGeom>
        </p:spPr>
        <p:txBody>
          <a:bodyPr lIns="0" tIns="0" rIns="0" bIns="0" rtlCol="0" anchor="t">
            <a:spAutoFit/>
          </a:bodyPr>
          <a:lstStyle/>
          <a:p>
            <a:pPr algn="ctr">
              <a:lnSpc>
                <a:spcPts val="4548"/>
              </a:lnSpc>
              <a:spcBef>
                <a:spcPct val="0"/>
              </a:spcBef>
            </a:pPr>
            <a:r>
              <a:rPr lang="en-US" sz="3249" spc="116" dirty="0" err="1">
                <a:solidFill>
                  <a:srgbClr val="5271FF"/>
                </a:solidFill>
                <a:latin typeface="Lato Bold"/>
              </a:rPr>
              <a:t>washingtonprogram.ucdavis.edu</a:t>
            </a:r>
            <a:endParaRPr lang="en-US" sz="3249" spc="116" dirty="0">
              <a:solidFill>
                <a:srgbClr val="5271FF"/>
              </a:solidFill>
              <a:latin typeface="Lato Bold"/>
            </a:endParaRPr>
          </a:p>
        </p:txBody>
      </p:sp>
      <p:grpSp>
        <p:nvGrpSpPr>
          <p:cNvPr id="9" name="Group 9"/>
          <p:cNvGrpSpPr/>
          <p:nvPr/>
        </p:nvGrpSpPr>
        <p:grpSpPr>
          <a:xfrm>
            <a:off x="0" y="0"/>
            <a:ext cx="18288000" cy="10287000"/>
            <a:chOff x="0" y="0"/>
            <a:chExt cx="4253089" cy="2392363"/>
          </a:xfrm>
        </p:grpSpPr>
        <p:sp>
          <p:nvSpPr>
            <p:cNvPr id="10" name="Freeform 10"/>
            <p:cNvSpPr/>
            <p:nvPr/>
          </p:nvSpPr>
          <p:spPr>
            <a:xfrm>
              <a:off x="0" y="0"/>
              <a:ext cx="4253089" cy="2392362"/>
            </a:xfrm>
            <a:custGeom>
              <a:avLst/>
              <a:gdLst/>
              <a:ahLst/>
              <a:cxnLst/>
              <a:rect l="l" t="t" r="r" b="b"/>
              <a:pathLst>
                <a:path w="4253089" h="2392362">
                  <a:moveTo>
                    <a:pt x="0" y="0"/>
                  </a:moveTo>
                  <a:lnTo>
                    <a:pt x="0" y="2392362"/>
                  </a:lnTo>
                  <a:lnTo>
                    <a:pt x="4253089" y="2392362"/>
                  </a:lnTo>
                  <a:lnTo>
                    <a:pt x="4253089" y="0"/>
                  </a:lnTo>
                  <a:lnTo>
                    <a:pt x="0" y="0"/>
                  </a:lnTo>
                  <a:close/>
                  <a:moveTo>
                    <a:pt x="4192129" y="2331402"/>
                  </a:moveTo>
                  <a:lnTo>
                    <a:pt x="59690" y="2331402"/>
                  </a:lnTo>
                  <a:lnTo>
                    <a:pt x="59690" y="59690"/>
                  </a:lnTo>
                  <a:lnTo>
                    <a:pt x="4192129" y="59690"/>
                  </a:lnTo>
                  <a:lnTo>
                    <a:pt x="4192129" y="2331402"/>
                  </a:lnTo>
                  <a:close/>
                </a:path>
              </a:pathLst>
            </a:custGeom>
            <a:solidFill>
              <a:srgbClr val="002857"/>
            </a:solidFill>
          </p:spPr>
        </p:sp>
      </p:grpSp>
      <p:pic>
        <p:nvPicPr>
          <p:cNvPr id="14" name="Audio 13">
            <a:hlinkClick r:id="" action="ppaction://media"/>
            <a:extLst>
              <a:ext uri="{FF2B5EF4-FFF2-40B4-BE49-F238E27FC236}">
                <a16:creationId xmlns:a16="http://schemas.microsoft.com/office/drawing/2014/main" id="{53DBBA1E-AB51-DC41-8D09-8BBDEA112D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916"/>
    </mc:Choice>
    <mc:Fallback xmlns="">
      <p:transition spd="slow" advTm="25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45653" y="6219825"/>
            <a:ext cx="15149053" cy="3241617"/>
          </a:xfrm>
          <a:prstGeom prst="rect">
            <a:avLst/>
          </a:prstGeom>
        </p:spPr>
        <p:txBody>
          <a:bodyPr lIns="0" tIns="0" rIns="0" bIns="0" rtlCol="0" anchor="t">
            <a:spAutoFit/>
          </a:bodyPr>
          <a:lstStyle/>
          <a:p>
            <a:pPr marL="615761" lvl="1" indent="-307881">
              <a:lnSpc>
                <a:spcPts val="5221"/>
              </a:lnSpc>
              <a:buFont typeface="Arial"/>
              <a:buChar char="•"/>
            </a:pPr>
            <a:r>
              <a:rPr lang="en-US" sz="3729" spc="134">
                <a:solidFill>
                  <a:srgbClr val="000000"/>
                </a:solidFill>
                <a:latin typeface="Lato"/>
              </a:rPr>
              <a:t>Chinese Drama Club, Chinese Student Association (CSA), Taiwanese American Organization (TAO), Davis Chinese Dance, Davis Chinese Orchestra</a:t>
            </a:r>
          </a:p>
          <a:p>
            <a:pPr marL="615761" lvl="1" indent="-307881">
              <a:lnSpc>
                <a:spcPts val="5221"/>
              </a:lnSpc>
              <a:buFont typeface="Arial"/>
              <a:buChar char="•"/>
            </a:pPr>
            <a:r>
              <a:rPr lang="en-US" sz="3729" spc="134">
                <a:solidFill>
                  <a:srgbClr val="000000"/>
                </a:solidFill>
                <a:latin typeface="Lato"/>
              </a:rPr>
              <a:t>Japanese Language &amp; Culture Connection (JLCC), Japanese American Student Society (JASS), Kaiwa Hour, Davis Anime Club</a:t>
            </a:r>
          </a:p>
        </p:txBody>
      </p:sp>
      <p:pic>
        <p:nvPicPr>
          <p:cNvPr id="3" name="Picture 3"/>
          <p:cNvPicPr>
            <a:picLocks noChangeAspect="1"/>
          </p:cNvPicPr>
          <p:nvPr/>
        </p:nvPicPr>
        <p:blipFill>
          <a:blip r:embed="rId5"/>
          <a:srcRect/>
          <a:stretch>
            <a:fillRect/>
          </a:stretch>
        </p:blipFill>
        <p:spPr>
          <a:xfrm>
            <a:off x="4372964" y="2390377"/>
            <a:ext cx="1082954" cy="829814"/>
          </a:xfrm>
          <a:prstGeom prst="rect">
            <a:avLst/>
          </a:prstGeom>
        </p:spPr>
      </p:pic>
      <p:pic>
        <p:nvPicPr>
          <p:cNvPr id="4" name="Picture 4"/>
          <p:cNvPicPr>
            <a:picLocks noChangeAspect="1"/>
          </p:cNvPicPr>
          <p:nvPr/>
        </p:nvPicPr>
        <p:blipFill>
          <a:blip r:embed="rId6"/>
          <a:srcRect/>
          <a:stretch>
            <a:fillRect/>
          </a:stretch>
        </p:blipFill>
        <p:spPr>
          <a:xfrm>
            <a:off x="3248945" y="5461983"/>
            <a:ext cx="1124019" cy="594708"/>
          </a:xfrm>
          <a:prstGeom prst="rect">
            <a:avLst/>
          </a:prstGeom>
        </p:spPr>
      </p:pic>
      <p:sp>
        <p:nvSpPr>
          <p:cNvPr id="5" name="TextBox 5"/>
          <p:cNvSpPr txBox="1"/>
          <p:nvPr/>
        </p:nvSpPr>
        <p:spPr>
          <a:xfrm>
            <a:off x="1028700" y="1104900"/>
            <a:ext cx="16954500" cy="1077218"/>
          </a:xfrm>
          <a:prstGeom prst="rect">
            <a:avLst/>
          </a:prstGeom>
        </p:spPr>
        <p:txBody>
          <a:bodyPr wrap="square" lIns="0" tIns="0" rIns="0" bIns="0" rtlCol="0" anchor="t">
            <a:spAutoFit/>
          </a:bodyPr>
          <a:lstStyle/>
          <a:p>
            <a:pPr>
              <a:lnSpc>
                <a:spcPts val="8363"/>
              </a:lnSpc>
            </a:pPr>
            <a:r>
              <a:rPr lang="en-US" sz="7603" spc="965" dirty="0">
                <a:solidFill>
                  <a:srgbClr val="000000"/>
                </a:solidFill>
                <a:latin typeface="Bebas Neue Bold"/>
              </a:rPr>
              <a:t>get involved: language opportunities</a:t>
            </a:r>
          </a:p>
        </p:txBody>
      </p:sp>
      <p:sp>
        <p:nvSpPr>
          <p:cNvPr id="6" name="TextBox 6"/>
          <p:cNvSpPr txBox="1"/>
          <p:nvPr/>
        </p:nvSpPr>
        <p:spPr>
          <a:xfrm>
            <a:off x="1352550" y="3343275"/>
            <a:ext cx="12882103" cy="1291242"/>
          </a:xfrm>
          <a:prstGeom prst="rect">
            <a:avLst/>
          </a:prstGeom>
        </p:spPr>
        <p:txBody>
          <a:bodyPr lIns="0" tIns="0" rIns="0" bIns="0" rtlCol="0" anchor="t">
            <a:spAutoFit/>
          </a:bodyPr>
          <a:lstStyle/>
          <a:p>
            <a:pPr>
              <a:lnSpc>
                <a:spcPts val="5221"/>
              </a:lnSpc>
              <a:spcBef>
                <a:spcPct val="0"/>
              </a:spcBef>
            </a:pPr>
            <a:r>
              <a:rPr lang="en-US" sz="3729" spc="134">
                <a:solidFill>
                  <a:srgbClr val="000000"/>
                </a:solidFill>
                <a:latin typeface="Lato"/>
              </a:rPr>
              <a:t>Free Chinese and Japanese language tutoring with other fellow UCD students on the first floor of Sproul Hall!</a:t>
            </a:r>
          </a:p>
        </p:txBody>
      </p:sp>
      <p:sp>
        <p:nvSpPr>
          <p:cNvPr id="7" name="TextBox 7"/>
          <p:cNvSpPr txBox="1"/>
          <p:nvPr/>
        </p:nvSpPr>
        <p:spPr>
          <a:xfrm>
            <a:off x="1145653" y="2537808"/>
            <a:ext cx="3074435" cy="682383"/>
          </a:xfrm>
          <a:prstGeom prst="rect">
            <a:avLst/>
          </a:prstGeom>
        </p:spPr>
        <p:txBody>
          <a:bodyPr lIns="0" tIns="0" rIns="0" bIns="0" rtlCol="0" anchor="t">
            <a:spAutoFit/>
          </a:bodyPr>
          <a:lstStyle/>
          <a:p>
            <a:pPr>
              <a:lnSpc>
                <a:spcPts val="5609"/>
              </a:lnSpc>
              <a:spcBef>
                <a:spcPct val="0"/>
              </a:spcBef>
            </a:pPr>
            <a:r>
              <a:rPr lang="en-US" sz="4006" spc="404">
                <a:solidFill>
                  <a:srgbClr val="000000"/>
                </a:solidFill>
                <a:latin typeface="Lato Bold"/>
              </a:rPr>
              <a:t>TUTORING</a:t>
            </a:r>
          </a:p>
        </p:txBody>
      </p:sp>
      <p:sp>
        <p:nvSpPr>
          <p:cNvPr id="8" name="TextBox 8"/>
          <p:cNvSpPr txBox="1"/>
          <p:nvPr/>
        </p:nvSpPr>
        <p:spPr>
          <a:xfrm>
            <a:off x="1145653" y="5376258"/>
            <a:ext cx="2176002" cy="680433"/>
          </a:xfrm>
          <a:prstGeom prst="rect">
            <a:avLst/>
          </a:prstGeom>
        </p:spPr>
        <p:txBody>
          <a:bodyPr lIns="0" tIns="0" rIns="0" bIns="0" rtlCol="0" anchor="t">
            <a:spAutoFit/>
          </a:bodyPr>
          <a:lstStyle/>
          <a:p>
            <a:pPr>
              <a:lnSpc>
                <a:spcPts val="5614"/>
              </a:lnSpc>
              <a:spcBef>
                <a:spcPct val="0"/>
              </a:spcBef>
            </a:pPr>
            <a:r>
              <a:rPr lang="en-US" sz="4010" spc="405">
                <a:solidFill>
                  <a:srgbClr val="000000"/>
                </a:solidFill>
                <a:latin typeface="Lato Bold"/>
              </a:rPr>
              <a:t>CLUBS</a:t>
            </a:r>
          </a:p>
        </p:txBody>
      </p:sp>
      <p:sp>
        <p:nvSpPr>
          <p:cNvPr id="9" name="TextBox 9"/>
          <p:cNvSpPr txBox="1"/>
          <p:nvPr/>
        </p:nvSpPr>
        <p:spPr>
          <a:xfrm>
            <a:off x="4683358" y="5376258"/>
            <a:ext cx="3623802" cy="641117"/>
          </a:xfrm>
          <a:prstGeom prst="rect">
            <a:avLst/>
          </a:prstGeom>
        </p:spPr>
        <p:txBody>
          <a:bodyPr lIns="0" tIns="0" rIns="0" bIns="0" rtlCol="0" anchor="t">
            <a:spAutoFit/>
          </a:bodyPr>
          <a:lstStyle/>
          <a:p>
            <a:pPr>
              <a:lnSpc>
                <a:spcPts val="5221"/>
              </a:lnSpc>
              <a:spcBef>
                <a:spcPct val="0"/>
              </a:spcBef>
            </a:pPr>
            <a:r>
              <a:rPr lang="en-US" sz="3729" spc="134">
                <a:solidFill>
                  <a:srgbClr val="5271FF"/>
                </a:solidFill>
                <a:latin typeface="Lato Bold"/>
              </a:rPr>
              <a:t>csi.ucdavis.edu</a:t>
            </a:r>
          </a:p>
        </p:txBody>
      </p:sp>
      <p:grpSp>
        <p:nvGrpSpPr>
          <p:cNvPr id="10" name="Group 10"/>
          <p:cNvGrpSpPr/>
          <p:nvPr/>
        </p:nvGrpSpPr>
        <p:grpSpPr>
          <a:xfrm>
            <a:off x="0" y="0"/>
            <a:ext cx="18288000" cy="10287000"/>
            <a:chOff x="0" y="0"/>
            <a:chExt cx="4253089" cy="2392363"/>
          </a:xfrm>
        </p:grpSpPr>
        <p:sp>
          <p:nvSpPr>
            <p:cNvPr id="11" name="Freeform 11"/>
            <p:cNvSpPr/>
            <p:nvPr/>
          </p:nvSpPr>
          <p:spPr>
            <a:xfrm>
              <a:off x="0" y="0"/>
              <a:ext cx="4253089" cy="2392362"/>
            </a:xfrm>
            <a:custGeom>
              <a:avLst/>
              <a:gdLst/>
              <a:ahLst/>
              <a:cxnLst/>
              <a:rect l="l" t="t" r="r" b="b"/>
              <a:pathLst>
                <a:path w="4253089" h="2392362">
                  <a:moveTo>
                    <a:pt x="0" y="0"/>
                  </a:moveTo>
                  <a:lnTo>
                    <a:pt x="0" y="2392362"/>
                  </a:lnTo>
                  <a:lnTo>
                    <a:pt x="4253089" y="2392362"/>
                  </a:lnTo>
                  <a:lnTo>
                    <a:pt x="4253089" y="0"/>
                  </a:lnTo>
                  <a:lnTo>
                    <a:pt x="0" y="0"/>
                  </a:lnTo>
                  <a:close/>
                  <a:moveTo>
                    <a:pt x="4192129" y="2331402"/>
                  </a:moveTo>
                  <a:lnTo>
                    <a:pt x="59690" y="2331402"/>
                  </a:lnTo>
                  <a:lnTo>
                    <a:pt x="59690" y="59690"/>
                  </a:lnTo>
                  <a:lnTo>
                    <a:pt x="4192129" y="59690"/>
                  </a:lnTo>
                  <a:lnTo>
                    <a:pt x="4192129" y="2331402"/>
                  </a:lnTo>
                  <a:close/>
                </a:path>
              </a:pathLst>
            </a:custGeom>
            <a:solidFill>
              <a:srgbClr val="64C3EF"/>
            </a:solidFill>
          </p:spPr>
        </p:sp>
      </p:grpSp>
      <p:pic>
        <p:nvPicPr>
          <p:cNvPr id="14" name="Audio 13">
            <a:hlinkClick r:id="" action="ppaction://media"/>
            <a:extLst>
              <a:ext uri="{FF2B5EF4-FFF2-40B4-BE49-F238E27FC236}">
                <a16:creationId xmlns:a16="http://schemas.microsoft.com/office/drawing/2014/main" id="{68B21FF8-32FB-014B-8829-BE68C32AFB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950"/>
    </mc:Choice>
    <mc:Fallback xmlns="">
      <p:transition spd="slow" advTm="20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5"/>
          <a:srcRect l="25021" r="25541" b="2187"/>
          <a:stretch/>
        </p:blipFill>
        <p:spPr>
          <a:xfrm>
            <a:off x="14070368" y="6269867"/>
            <a:ext cx="3415862" cy="3272204"/>
          </a:xfrm>
          <a:prstGeom prst="rect">
            <a:avLst/>
          </a:prstGeom>
          <a:ln>
            <a:noFill/>
          </a:ln>
          <a:effectLst>
            <a:outerShdw blurRad="190500" algn="tl" rotWithShape="0">
              <a:srgbClr val="000000">
                <a:alpha val="70000"/>
              </a:srgbClr>
            </a:outerShdw>
          </a:effectLst>
        </p:spPr>
      </p:pic>
      <p:pic>
        <p:nvPicPr>
          <p:cNvPr id="3" name="Picture 3"/>
          <p:cNvPicPr>
            <a:picLocks noChangeAspect="1"/>
          </p:cNvPicPr>
          <p:nvPr/>
        </p:nvPicPr>
        <p:blipFill rotWithShape="1">
          <a:blip r:embed="rId6"/>
          <a:srcRect l="14478" t="18395" r="15379" b="2955"/>
          <a:stretch/>
        </p:blipFill>
        <p:spPr>
          <a:xfrm>
            <a:off x="9936473" y="6309197"/>
            <a:ext cx="3819947" cy="3212495"/>
          </a:xfrm>
          <a:prstGeom prst="rect">
            <a:avLst/>
          </a:prstGeom>
          <a:ln>
            <a:noFill/>
          </a:ln>
          <a:effectLst>
            <a:outerShdw blurRad="190500" algn="tl" rotWithShape="0">
              <a:srgbClr val="000000">
                <a:alpha val="70000"/>
              </a:srgbClr>
            </a:outerShdw>
          </a:effectLst>
        </p:spPr>
      </p:pic>
      <p:pic>
        <p:nvPicPr>
          <p:cNvPr id="4" name="Picture 4"/>
          <p:cNvPicPr>
            <a:picLocks noChangeAspect="1"/>
          </p:cNvPicPr>
          <p:nvPr/>
        </p:nvPicPr>
        <p:blipFill>
          <a:blip r:embed="rId7"/>
          <a:srcRect/>
          <a:stretch>
            <a:fillRect/>
          </a:stretch>
        </p:blipFill>
        <p:spPr>
          <a:xfrm>
            <a:off x="5677502" y="2670704"/>
            <a:ext cx="4129209" cy="2874962"/>
          </a:xfrm>
          <a:prstGeom prst="rect">
            <a:avLst/>
          </a:prstGeom>
          <a:ln>
            <a:noFill/>
          </a:ln>
          <a:effectLst>
            <a:outerShdw blurRad="190500" algn="tl" rotWithShape="0">
              <a:srgbClr val="000000">
                <a:alpha val="70000"/>
              </a:srgbClr>
            </a:outerShdw>
          </a:effectLst>
        </p:spPr>
      </p:pic>
      <p:pic>
        <p:nvPicPr>
          <p:cNvPr id="5" name="Picture 5"/>
          <p:cNvPicPr>
            <a:picLocks noChangeAspect="1"/>
          </p:cNvPicPr>
          <p:nvPr/>
        </p:nvPicPr>
        <p:blipFill rotWithShape="1">
          <a:blip r:embed="rId8"/>
          <a:srcRect l="3450" r="6242" b="21306"/>
          <a:stretch/>
        </p:blipFill>
        <p:spPr>
          <a:xfrm>
            <a:off x="744279" y="6309197"/>
            <a:ext cx="4915502" cy="3212495"/>
          </a:xfrm>
          <a:prstGeom prst="rect">
            <a:avLst/>
          </a:prstGeom>
          <a:ln>
            <a:noFill/>
          </a:ln>
          <a:effectLst>
            <a:outerShdw blurRad="190500" algn="tl" rotWithShape="0">
              <a:srgbClr val="000000">
                <a:alpha val="70000"/>
              </a:srgbClr>
            </a:outerShdw>
          </a:effectLst>
        </p:spPr>
      </p:pic>
      <p:pic>
        <p:nvPicPr>
          <p:cNvPr id="6" name="Picture 6"/>
          <p:cNvPicPr>
            <a:picLocks noChangeAspect="1"/>
          </p:cNvPicPr>
          <p:nvPr/>
        </p:nvPicPr>
        <p:blipFill>
          <a:blip r:embed="rId9"/>
          <a:srcRect l="9318" t="15009" r="9267" b="2716"/>
          <a:stretch>
            <a:fillRect/>
          </a:stretch>
        </p:blipFill>
        <p:spPr>
          <a:xfrm>
            <a:off x="10625328" y="1599115"/>
            <a:ext cx="2928971" cy="3946551"/>
          </a:xfrm>
          <a:prstGeom prst="rect">
            <a:avLst/>
          </a:prstGeom>
          <a:ln>
            <a:noFill/>
          </a:ln>
          <a:effectLst>
            <a:outerShdw blurRad="190500" algn="tl" rotWithShape="0">
              <a:srgbClr val="000000">
                <a:alpha val="70000"/>
              </a:srgbClr>
            </a:outerShdw>
          </a:effectLst>
        </p:spPr>
      </p:pic>
      <p:pic>
        <p:nvPicPr>
          <p:cNvPr id="7" name="Picture 7"/>
          <p:cNvPicPr>
            <a:picLocks noChangeAspect="1"/>
          </p:cNvPicPr>
          <p:nvPr/>
        </p:nvPicPr>
        <p:blipFill>
          <a:blip r:embed="rId10"/>
          <a:srcRect l="7266" t="6286" r="1741"/>
          <a:stretch>
            <a:fillRect/>
          </a:stretch>
        </p:blipFill>
        <p:spPr>
          <a:xfrm>
            <a:off x="14385343" y="1599115"/>
            <a:ext cx="2873957" cy="3946551"/>
          </a:xfrm>
          <a:prstGeom prst="rect">
            <a:avLst/>
          </a:prstGeom>
          <a:ln>
            <a:noFill/>
          </a:ln>
          <a:effectLst>
            <a:outerShdw blurRad="190500" algn="tl" rotWithShape="0">
              <a:srgbClr val="000000">
                <a:alpha val="70000"/>
              </a:srgbClr>
            </a:outerShdw>
          </a:effectLst>
        </p:spPr>
      </p:pic>
      <p:pic>
        <p:nvPicPr>
          <p:cNvPr id="8" name="Picture 8"/>
          <p:cNvPicPr>
            <a:picLocks noChangeAspect="1"/>
          </p:cNvPicPr>
          <p:nvPr/>
        </p:nvPicPr>
        <p:blipFill>
          <a:blip r:embed="rId11"/>
          <a:srcRect l="1065" r="1065" b="571"/>
          <a:stretch>
            <a:fillRect/>
          </a:stretch>
        </p:blipFill>
        <p:spPr>
          <a:xfrm>
            <a:off x="1139431" y="2670704"/>
            <a:ext cx="3773142" cy="2874962"/>
          </a:xfrm>
          <a:prstGeom prst="rect">
            <a:avLst/>
          </a:prstGeom>
          <a:ln>
            <a:noFill/>
          </a:ln>
          <a:effectLst>
            <a:outerShdw blurRad="190500" algn="tl" rotWithShape="0">
              <a:srgbClr val="000000">
                <a:alpha val="70000"/>
              </a:srgbClr>
            </a:outerShdw>
          </a:effectLst>
        </p:spPr>
      </p:pic>
      <p:sp>
        <p:nvSpPr>
          <p:cNvPr id="9" name="TextBox 9"/>
          <p:cNvSpPr txBox="1"/>
          <p:nvPr/>
        </p:nvSpPr>
        <p:spPr>
          <a:xfrm>
            <a:off x="2320798" y="1066800"/>
            <a:ext cx="6713407" cy="1077218"/>
          </a:xfrm>
          <a:prstGeom prst="rect">
            <a:avLst/>
          </a:prstGeom>
        </p:spPr>
        <p:txBody>
          <a:bodyPr lIns="0" tIns="0" rIns="0" bIns="0" rtlCol="0" anchor="t">
            <a:spAutoFit/>
          </a:bodyPr>
          <a:lstStyle/>
          <a:p>
            <a:pPr>
              <a:lnSpc>
                <a:spcPts val="8363"/>
              </a:lnSpc>
            </a:pPr>
            <a:r>
              <a:rPr lang="en-US" sz="7603" spc="965" dirty="0">
                <a:solidFill>
                  <a:srgbClr val="000000"/>
                </a:solidFill>
                <a:latin typeface="Bebas Neue Bold"/>
              </a:rPr>
              <a:t>OUR COMMUNITY</a:t>
            </a:r>
          </a:p>
        </p:txBody>
      </p:sp>
      <p:grpSp>
        <p:nvGrpSpPr>
          <p:cNvPr id="10" name="Group 10"/>
          <p:cNvGrpSpPr/>
          <p:nvPr/>
        </p:nvGrpSpPr>
        <p:grpSpPr>
          <a:xfrm>
            <a:off x="0" y="0"/>
            <a:ext cx="18288000" cy="10287000"/>
            <a:chOff x="0" y="0"/>
            <a:chExt cx="4253089" cy="2392363"/>
          </a:xfrm>
        </p:grpSpPr>
        <p:sp>
          <p:nvSpPr>
            <p:cNvPr id="11" name="Freeform 11"/>
            <p:cNvSpPr/>
            <p:nvPr/>
          </p:nvSpPr>
          <p:spPr>
            <a:xfrm>
              <a:off x="0" y="0"/>
              <a:ext cx="4253089" cy="2392362"/>
            </a:xfrm>
            <a:custGeom>
              <a:avLst/>
              <a:gdLst/>
              <a:ahLst/>
              <a:cxnLst/>
              <a:rect l="l" t="t" r="r" b="b"/>
              <a:pathLst>
                <a:path w="4253089" h="2392362">
                  <a:moveTo>
                    <a:pt x="0" y="0"/>
                  </a:moveTo>
                  <a:lnTo>
                    <a:pt x="0" y="2392362"/>
                  </a:lnTo>
                  <a:lnTo>
                    <a:pt x="4253089" y="2392362"/>
                  </a:lnTo>
                  <a:lnTo>
                    <a:pt x="4253089" y="0"/>
                  </a:lnTo>
                  <a:lnTo>
                    <a:pt x="0" y="0"/>
                  </a:lnTo>
                  <a:close/>
                  <a:moveTo>
                    <a:pt x="4192129" y="2331402"/>
                  </a:moveTo>
                  <a:lnTo>
                    <a:pt x="59690" y="2331402"/>
                  </a:lnTo>
                  <a:lnTo>
                    <a:pt x="59690" y="59690"/>
                  </a:lnTo>
                  <a:lnTo>
                    <a:pt x="4192129" y="59690"/>
                  </a:lnTo>
                  <a:lnTo>
                    <a:pt x="4192129" y="2331402"/>
                  </a:lnTo>
                  <a:close/>
                </a:path>
              </a:pathLst>
            </a:custGeom>
            <a:solidFill>
              <a:srgbClr val="AF3C51"/>
            </a:solidFill>
          </p:spPr>
        </p:sp>
      </p:grpSp>
      <p:pic>
        <p:nvPicPr>
          <p:cNvPr id="13" name="Picture 12">
            <a:extLst>
              <a:ext uri="{FF2B5EF4-FFF2-40B4-BE49-F238E27FC236}">
                <a16:creationId xmlns:a16="http://schemas.microsoft.com/office/drawing/2014/main" id="{6296E027-FEFA-6743-828B-B07E73494A29}"/>
              </a:ext>
            </a:extLst>
          </p:cNvPr>
          <p:cNvPicPr>
            <a:picLocks noChangeAspect="1"/>
          </p:cNvPicPr>
          <p:nvPr/>
        </p:nvPicPr>
        <p:blipFill rotWithShape="1">
          <a:blip r:embed="rId12">
            <a:extLst>
              <a:ext uri="{28A0092B-C50C-407E-A947-70E740481C1C}">
                <a14:useLocalDpi xmlns:a14="http://schemas.microsoft.com/office/drawing/2010/main" val="0"/>
              </a:ext>
            </a:extLst>
          </a:blip>
          <a:srcRect l="3598" r="13664" b="2188"/>
          <a:stretch/>
        </p:blipFill>
        <p:spPr>
          <a:xfrm>
            <a:off x="5973729" y="6299721"/>
            <a:ext cx="3623177" cy="3212495"/>
          </a:xfrm>
          <a:prstGeom prst="rect">
            <a:avLst/>
          </a:prstGeom>
          <a:ln>
            <a:noFill/>
          </a:ln>
          <a:effectLst>
            <a:outerShdw blurRad="190500" algn="tl" rotWithShape="0">
              <a:srgbClr val="000000">
                <a:alpha val="70000"/>
              </a:srgbClr>
            </a:outerShdw>
          </a:effectLst>
        </p:spPr>
      </p:pic>
      <p:pic>
        <p:nvPicPr>
          <p:cNvPr id="17" name="Audio 16">
            <a:hlinkClick r:id="" action="ppaction://media"/>
            <a:extLst>
              <a:ext uri="{FF2B5EF4-FFF2-40B4-BE49-F238E27FC236}">
                <a16:creationId xmlns:a16="http://schemas.microsoft.com/office/drawing/2014/main" id="{453F3F4A-9BDB-A943-97A6-158FFEB476B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076"/>
    </mc:Choice>
    <mc:Fallback xmlns="">
      <p:transition spd="slow" advTm="18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D084B2D4-8220-C447-A3F9-8596EDBFF8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pic>
        <p:nvPicPr>
          <p:cNvPr id="11" name="Picture 10">
            <a:extLst>
              <a:ext uri="{FF2B5EF4-FFF2-40B4-BE49-F238E27FC236}">
                <a16:creationId xmlns:a16="http://schemas.microsoft.com/office/drawing/2014/main" id="{9755148B-AACC-B847-9B6E-E217D0EB81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5950" y="425450"/>
            <a:ext cx="9436100" cy="9436100"/>
          </a:xfrm>
          <a:prstGeom prst="rect">
            <a:avLst/>
          </a:prstGeom>
          <a:ln>
            <a:noFill/>
          </a:ln>
        </p:spPr>
      </p:pic>
    </p:spTree>
    <p:extLst>
      <p:ext uri="{BB962C8B-B14F-4D97-AF65-F5344CB8AC3E}">
        <p14:creationId xmlns:p14="http://schemas.microsoft.com/office/powerpoint/2010/main" val="3312087933"/>
      </p:ext>
    </p:extLst>
  </p:cSld>
  <p:clrMapOvr>
    <a:masterClrMapping/>
  </p:clrMapOvr>
  <mc:AlternateContent xmlns:mc="http://schemas.openxmlformats.org/markup-compatibility/2006" xmlns:p14="http://schemas.microsoft.com/office/powerpoint/2010/main">
    <mc:Choice Requires="p14">
      <p:transition spd="slow" p14:dur="2000" advTm="9497"/>
    </mc:Choice>
    <mc:Fallback xmlns="">
      <p:transition spd="slow" advTm="9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rcRect l="204" t="12800" r="5301" b="16328"/>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rot="125433">
            <a:off x="8561425" y="6737228"/>
            <a:ext cx="3706991" cy="2729693"/>
          </a:xfrm>
          <a:prstGeom prst="rect">
            <a:avLst/>
          </a:prstGeom>
        </p:spPr>
      </p:pic>
      <p:pic>
        <p:nvPicPr>
          <p:cNvPr id="3" name="Picture 3"/>
          <p:cNvPicPr>
            <a:picLocks noChangeAspect="1"/>
          </p:cNvPicPr>
          <p:nvPr/>
        </p:nvPicPr>
        <p:blipFill>
          <a:blip r:embed="rId4"/>
          <a:srcRect/>
          <a:stretch>
            <a:fillRect/>
          </a:stretch>
        </p:blipFill>
        <p:spPr>
          <a:xfrm rot="-10674566">
            <a:off x="10211336" y="6737228"/>
            <a:ext cx="3706991" cy="2729693"/>
          </a:xfrm>
          <a:prstGeom prst="rect">
            <a:avLst/>
          </a:prstGeom>
        </p:spPr>
      </p:pic>
      <p:pic>
        <p:nvPicPr>
          <p:cNvPr id="4" name="Picture 4"/>
          <p:cNvPicPr>
            <a:picLocks noChangeAspect="1"/>
          </p:cNvPicPr>
          <p:nvPr/>
        </p:nvPicPr>
        <p:blipFill>
          <a:blip r:embed="rId4"/>
          <a:srcRect/>
          <a:stretch>
            <a:fillRect/>
          </a:stretch>
        </p:blipFill>
        <p:spPr>
          <a:xfrm rot="125433">
            <a:off x="12157751" y="6808278"/>
            <a:ext cx="3706991" cy="2729693"/>
          </a:xfrm>
          <a:prstGeom prst="rect">
            <a:avLst/>
          </a:prstGeom>
        </p:spPr>
      </p:pic>
      <p:pic>
        <p:nvPicPr>
          <p:cNvPr id="5" name="Picture 5"/>
          <p:cNvPicPr>
            <a:picLocks noChangeAspect="1"/>
          </p:cNvPicPr>
          <p:nvPr/>
        </p:nvPicPr>
        <p:blipFill>
          <a:blip r:embed="rId4"/>
          <a:srcRect/>
          <a:stretch>
            <a:fillRect/>
          </a:stretch>
        </p:blipFill>
        <p:spPr>
          <a:xfrm rot="-10674566">
            <a:off x="13686804" y="6737228"/>
            <a:ext cx="3706991" cy="2729693"/>
          </a:xfrm>
          <a:prstGeom prst="rect">
            <a:avLst/>
          </a:prstGeom>
        </p:spPr>
      </p:pic>
      <p:sp>
        <p:nvSpPr>
          <p:cNvPr id="6" name="TextBox 6"/>
          <p:cNvSpPr txBox="1"/>
          <p:nvPr/>
        </p:nvSpPr>
        <p:spPr>
          <a:xfrm rot="14839">
            <a:off x="9065052" y="6906459"/>
            <a:ext cx="7954065" cy="2364464"/>
          </a:xfrm>
          <a:prstGeom prst="rect">
            <a:avLst/>
          </a:prstGeom>
        </p:spPr>
        <p:txBody>
          <a:bodyPr lIns="0" tIns="0" rIns="0" bIns="0" rtlCol="0" anchor="t">
            <a:spAutoFit/>
          </a:bodyPr>
          <a:lstStyle/>
          <a:p>
            <a:pPr algn="ctr">
              <a:lnSpc>
                <a:spcPts val="9291"/>
              </a:lnSpc>
            </a:pPr>
            <a:r>
              <a:rPr lang="en-US" sz="8765">
                <a:solidFill>
                  <a:srgbClr val="FFFFFF"/>
                </a:solidFill>
                <a:latin typeface="Lemon Tuesday"/>
              </a:rPr>
              <a:t>We are excited to meet you!</a:t>
            </a:r>
          </a:p>
        </p:txBody>
      </p:sp>
    </p:spTree>
  </p:cSld>
  <p:clrMapOvr>
    <a:masterClrMapping/>
  </p:clrMapOvr>
  <mc:AlternateContent xmlns:mc="http://schemas.openxmlformats.org/markup-compatibility/2006" xmlns:p14="http://schemas.microsoft.com/office/powerpoint/2010/main">
    <mc:Choice Requires="p14">
      <p:transition spd="slow" p14:dur="2000" advTm="4739"/>
    </mc:Choice>
    <mc:Fallback xmlns="">
      <p:transition spd="slow" advTm="473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srcRect t="1776" b="13795"/>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2749494" y="4118375"/>
            <a:ext cx="12789013" cy="3122161"/>
          </a:xfrm>
          <a:prstGeom prst="rect">
            <a:avLst/>
          </a:prstGeom>
        </p:spPr>
        <p:txBody>
          <a:bodyPr lIns="0" tIns="0" rIns="0" bIns="0" rtlCol="0" anchor="t">
            <a:spAutoFit/>
          </a:bodyPr>
          <a:lstStyle/>
          <a:p>
            <a:pPr algn="ctr">
              <a:lnSpc>
                <a:spcPts val="12697"/>
              </a:lnSpc>
              <a:spcBef>
                <a:spcPct val="0"/>
              </a:spcBef>
            </a:pPr>
            <a:r>
              <a:rPr lang="en-US" sz="9069" spc="117" dirty="0">
                <a:solidFill>
                  <a:srgbClr val="FFFFFF"/>
                </a:solidFill>
                <a:latin typeface="Playlist Script"/>
              </a:rPr>
              <a:t>Languages &amp; Literatures Community</a:t>
            </a:r>
          </a:p>
        </p:txBody>
      </p:sp>
      <p:sp>
        <p:nvSpPr>
          <p:cNvPr id="3" name="TextBox 3"/>
          <p:cNvSpPr txBox="1"/>
          <p:nvPr/>
        </p:nvSpPr>
        <p:spPr>
          <a:xfrm>
            <a:off x="7362534" y="3341739"/>
            <a:ext cx="3562931" cy="794531"/>
          </a:xfrm>
          <a:prstGeom prst="rect">
            <a:avLst/>
          </a:prstGeom>
        </p:spPr>
        <p:txBody>
          <a:bodyPr lIns="0" tIns="0" rIns="0" bIns="0" rtlCol="0" anchor="t">
            <a:spAutoFit/>
          </a:bodyPr>
          <a:lstStyle/>
          <a:p>
            <a:pPr algn="ctr">
              <a:lnSpc>
                <a:spcPts val="6493"/>
              </a:lnSpc>
              <a:spcBef>
                <a:spcPct val="0"/>
              </a:spcBef>
            </a:pPr>
            <a:r>
              <a:rPr lang="en-US" sz="4638" spc="352">
                <a:solidFill>
                  <a:srgbClr val="FFFFFF"/>
                </a:solidFill>
                <a:latin typeface="Arsenal"/>
              </a:rPr>
              <a:t>WE ARE THE</a:t>
            </a:r>
          </a:p>
        </p:txBody>
      </p:sp>
      <p:pic>
        <p:nvPicPr>
          <p:cNvPr id="6" name="Audio 5">
            <a:hlinkClick r:id="" action="ppaction://media"/>
            <a:extLst>
              <a:ext uri="{FF2B5EF4-FFF2-40B4-BE49-F238E27FC236}">
                <a16:creationId xmlns:a16="http://schemas.microsoft.com/office/drawing/2014/main" id="{92DF62C1-77CC-BC4B-A8E8-AFACAF243D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2259607" y="2523694"/>
            <a:ext cx="6024106" cy="4290812"/>
          </a:xfrm>
          <a:prstGeom prst="rect">
            <a:avLst/>
          </a:prstGeom>
          <a:ln>
            <a:noFill/>
          </a:ln>
          <a:effectLst>
            <a:outerShdw blurRad="190500" algn="tl" rotWithShape="0">
              <a:srgbClr val="000000">
                <a:alpha val="70000"/>
              </a:srgbClr>
            </a:outerShdw>
          </a:effectLst>
        </p:spPr>
      </p:pic>
      <p:sp>
        <p:nvSpPr>
          <p:cNvPr id="3" name="TextBox 3"/>
          <p:cNvSpPr txBox="1"/>
          <p:nvPr/>
        </p:nvSpPr>
        <p:spPr>
          <a:xfrm>
            <a:off x="1196925" y="760451"/>
            <a:ext cx="8694966" cy="1339074"/>
          </a:xfrm>
          <a:prstGeom prst="rect">
            <a:avLst/>
          </a:prstGeom>
        </p:spPr>
        <p:txBody>
          <a:bodyPr lIns="0" tIns="0" rIns="0" bIns="0" rtlCol="0" anchor="t">
            <a:spAutoFit/>
          </a:bodyPr>
          <a:lstStyle/>
          <a:p>
            <a:pPr>
              <a:lnSpc>
                <a:spcPts val="10644"/>
              </a:lnSpc>
              <a:spcBef>
                <a:spcPct val="0"/>
              </a:spcBef>
            </a:pPr>
            <a:r>
              <a:rPr lang="en-US" sz="7603" spc="965" dirty="0">
                <a:solidFill>
                  <a:srgbClr val="000000"/>
                </a:solidFill>
                <a:latin typeface="Bebas Neue Bold"/>
              </a:rPr>
              <a:t>where: </a:t>
            </a:r>
            <a:r>
              <a:rPr lang="en-US" sz="7603" spc="965" dirty="0" err="1">
                <a:solidFill>
                  <a:srgbClr val="000000"/>
                </a:solidFill>
                <a:latin typeface="Bebas Neue Bold"/>
              </a:rPr>
              <a:t>sproul</a:t>
            </a:r>
            <a:r>
              <a:rPr lang="en-US" sz="7603" spc="965" dirty="0">
                <a:solidFill>
                  <a:srgbClr val="000000"/>
                </a:solidFill>
                <a:latin typeface="Bebas Neue Bold"/>
              </a:rPr>
              <a:t> hall</a:t>
            </a:r>
          </a:p>
        </p:txBody>
      </p:sp>
      <p:pic>
        <p:nvPicPr>
          <p:cNvPr id="4" name="Picture 4"/>
          <p:cNvPicPr>
            <a:picLocks noChangeAspect="1"/>
          </p:cNvPicPr>
          <p:nvPr/>
        </p:nvPicPr>
        <p:blipFill>
          <a:blip r:embed="rId6"/>
          <a:srcRect/>
          <a:stretch>
            <a:fillRect/>
          </a:stretch>
        </p:blipFill>
        <p:spPr>
          <a:xfrm>
            <a:off x="9750047" y="775667"/>
            <a:ext cx="723625" cy="1085437"/>
          </a:xfrm>
          <a:prstGeom prst="rect">
            <a:avLst/>
          </a:prstGeom>
        </p:spPr>
      </p:pic>
      <p:sp>
        <p:nvSpPr>
          <p:cNvPr id="5" name="TextBox 5"/>
          <p:cNvSpPr txBox="1"/>
          <p:nvPr/>
        </p:nvSpPr>
        <p:spPr>
          <a:xfrm>
            <a:off x="9056731" y="2303956"/>
            <a:ext cx="7136944" cy="5612413"/>
          </a:xfrm>
          <a:prstGeom prst="rect">
            <a:avLst/>
          </a:prstGeom>
        </p:spPr>
        <p:txBody>
          <a:bodyPr lIns="0" tIns="0" rIns="0" bIns="0" rtlCol="0" anchor="t">
            <a:spAutoFit/>
          </a:bodyPr>
          <a:lstStyle/>
          <a:p>
            <a:pPr>
              <a:lnSpc>
                <a:spcPts val="4562"/>
              </a:lnSpc>
            </a:pPr>
            <a:r>
              <a:rPr lang="en-US" sz="3258" spc="149" dirty="0">
                <a:solidFill>
                  <a:srgbClr val="000000"/>
                </a:solidFill>
                <a:latin typeface="Lato Bold"/>
              </a:rPr>
              <a:t>Home of Languages &amp; Literatures:</a:t>
            </a:r>
          </a:p>
          <a:p>
            <a:pPr marL="538002" lvl="1" indent="-269001">
              <a:lnSpc>
                <a:spcPts val="4562"/>
              </a:lnSpc>
              <a:buFont typeface="Arial"/>
              <a:buChar char="•"/>
            </a:pPr>
            <a:r>
              <a:rPr lang="en-US" sz="3258" spc="149" dirty="0">
                <a:solidFill>
                  <a:srgbClr val="000000"/>
                </a:solidFill>
                <a:latin typeface="Lato"/>
              </a:rPr>
              <a:t>Chinese &amp; Japanese</a:t>
            </a:r>
          </a:p>
          <a:p>
            <a:pPr marL="538002" lvl="1" indent="-269001">
              <a:lnSpc>
                <a:spcPts val="4562"/>
              </a:lnSpc>
              <a:buFont typeface="Arial"/>
              <a:buChar char="•"/>
            </a:pPr>
            <a:r>
              <a:rPr lang="en-US" sz="3258" spc="149" dirty="0">
                <a:solidFill>
                  <a:srgbClr val="000000"/>
                </a:solidFill>
                <a:latin typeface="Lato"/>
              </a:rPr>
              <a:t>Classics, Latin, &amp; Greek</a:t>
            </a:r>
          </a:p>
          <a:p>
            <a:pPr marL="538002" lvl="1" indent="-269001">
              <a:lnSpc>
                <a:spcPts val="4562"/>
              </a:lnSpc>
              <a:buFont typeface="Arial"/>
              <a:buChar char="•"/>
            </a:pPr>
            <a:r>
              <a:rPr lang="en-US" sz="3258" spc="149" dirty="0">
                <a:solidFill>
                  <a:srgbClr val="000000"/>
                </a:solidFill>
                <a:latin typeface="Lato"/>
              </a:rPr>
              <a:t>Comparative Literature</a:t>
            </a:r>
          </a:p>
          <a:p>
            <a:pPr marL="538002" lvl="1" indent="-269001">
              <a:lnSpc>
                <a:spcPts val="4562"/>
              </a:lnSpc>
              <a:buFont typeface="Arial"/>
              <a:buChar char="•"/>
            </a:pPr>
            <a:r>
              <a:rPr lang="en-US" sz="3258" spc="149" dirty="0">
                <a:solidFill>
                  <a:srgbClr val="000000"/>
                </a:solidFill>
                <a:latin typeface="Lato"/>
              </a:rPr>
              <a:t>French &amp; Italian</a:t>
            </a:r>
          </a:p>
          <a:p>
            <a:pPr marL="538002" lvl="1" indent="-269001">
              <a:lnSpc>
                <a:spcPts val="4562"/>
              </a:lnSpc>
              <a:buFont typeface="Arial"/>
              <a:buChar char="•"/>
            </a:pPr>
            <a:r>
              <a:rPr lang="en-US" sz="3258" spc="149" dirty="0">
                <a:solidFill>
                  <a:srgbClr val="000000"/>
                </a:solidFill>
                <a:latin typeface="Lato"/>
              </a:rPr>
              <a:t>German &amp; Russian</a:t>
            </a:r>
          </a:p>
          <a:p>
            <a:pPr marL="538002" lvl="1" indent="-269001">
              <a:lnSpc>
                <a:spcPts val="4562"/>
              </a:lnSpc>
              <a:buFont typeface="Arial"/>
              <a:buChar char="•"/>
            </a:pPr>
            <a:r>
              <a:rPr lang="en-US" sz="3258" spc="149" dirty="0">
                <a:solidFill>
                  <a:srgbClr val="000000"/>
                </a:solidFill>
                <a:latin typeface="Lato"/>
              </a:rPr>
              <a:t>Religious Studies</a:t>
            </a:r>
          </a:p>
          <a:p>
            <a:pPr marL="538002" lvl="1" indent="-269001">
              <a:lnSpc>
                <a:spcPts val="4562"/>
              </a:lnSpc>
              <a:buFont typeface="Arial"/>
              <a:buChar char="•"/>
            </a:pPr>
            <a:r>
              <a:rPr lang="en-US" sz="3258" spc="149" dirty="0">
                <a:solidFill>
                  <a:srgbClr val="000000"/>
                </a:solidFill>
                <a:latin typeface="Lato"/>
              </a:rPr>
              <a:t>Spanish &amp; Portuguese</a:t>
            </a:r>
          </a:p>
          <a:p>
            <a:pPr marL="538002" lvl="1" indent="-269001">
              <a:lnSpc>
                <a:spcPts val="4562"/>
              </a:lnSpc>
              <a:buFont typeface="Arial"/>
              <a:buChar char="•"/>
            </a:pPr>
            <a:r>
              <a:rPr lang="en-US" sz="3258" spc="149" dirty="0">
                <a:solidFill>
                  <a:srgbClr val="000000"/>
                </a:solidFill>
                <a:latin typeface="Lato"/>
              </a:rPr>
              <a:t>Humanities</a:t>
            </a:r>
          </a:p>
          <a:p>
            <a:pPr marL="538001" lvl="1" indent="-269001">
              <a:lnSpc>
                <a:spcPts val="4562"/>
              </a:lnSpc>
              <a:spcBef>
                <a:spcPct val="0"/>
              </a:spcBef>
              <a:buFont typeface="Arial"/>
              <a:buChar char="•"/>
            </a:pPr>
            <a:r>
              <a:rPr lang="en-US" sz="3258" spc="149" dirty="0">
                <a:solidFill>
                  <a:srgbClr val="000000"/>
                </a:solidFill>
                <a:latin typeface="Lato"/>
              </a:rPr>
              <a:t>Human Rights</a:t>
            </a:r>
          </a:p>
        </p:txBody>
      </p:sp>
      <p:sp>
        <p:nvSpPr>
          <p:cNvPr id="6" name="TextBox 6"/>
          <p:cNvSpPr txBox="1"/>
          <p:nvPr/>
        </p:nvSpPr>
        <p:spPr>
          <a:xfrm>
            <a:off x="2094326" y="7137330"/>
            <a:ext cx="6354670" cy="1105784"/>
          </a:xfrm>
          <a:prstGeom prst="rect">
            <a:avLst/>
          </a:prstGeom>
        </p:spPr>
        <p:txBody>
          <a:bodyPr lIns="0" tIns="0" rIns="0" bIns="0" rtlCol="0" anchor="t">
            <a:spAutoFit/>
          </a:bodyPr>
          <a:lstStyle/>
          <a:p>
            <a:pPr algn="ctr">
              <a:lnSpc>
                <a:spcPts val="4562"/>
              </a:lnSpc>
              <a:spcBef>
                <a:spcPct val="0"/>
              </a:spcBef>
            </a:pPr>
            <a:r>
              <a:rPr lang="en-US" sz="3258" spc="149">
                <a:solidFill>
                  <a:srgbClr val="000000"/>
                </a:solidFill>
                <a:latin typeface="Lato Bold"/>
              </a:rPr>
              <a:t>Fun fact:</a:t>
            </a:r>
            <a:r>
              <a:rPr lang="en-US" sz="3258" spc="149">
                <a:solidFill>
                  <a:srgbClr val="000000"/>
                </a:solidFill>
                <a:latin typeface="Lato"/>
              </a:rPr>
              <a:t> One of the tallest buildings in Davis!</a:t>
            </a:r>
          </a:p>
        </p:txBody>
      </p:sp>
      <p:sp>
        <p:nvSpPr>
          <p:cNvPr id="7" name="TextBox 7"/>
          <p:cNvSpPr txBox="1"/>
          <p:nvPr/>
        </p:nvSpPr>
        <p:spPr>
          <a:xfrm>
            <a:off x="4771885" y="8733627"/>
            <a:ext cx="8744229" cy="531428"/>
          </a:xfrm>
          <a:prstGeom prst="rect">
            <a:avLst/>
          </a:prstGeom>
        </p:spPr>
        <p:txBody>
          <a:bodyPr lIns="0" tIns="0" rIns="0" bIns="0" rtlCol="0" anchor="t">
            <a:spAutoFit/>
          </a:bodyPr>
          <a:lstStyle/>
          <a:p>
            <a:pPr algn="ctr">
              <a:lnSpc>
                <a:spcPts val="4562"/>
              </a:lnSpc>
              <a:spcBef>
                <a:spcPct val="0"/>
              </a:spcBef>
            </a:pPr>
            <a:r>
              <a:rPr lang="en-US" sz="3258" spc="149" dirty="0">
                <a:solidFill>
                  <a:srgbClr val="000000"/>
                </a:solidFill>
                <a:latin typeface="Lato"/>
              </a:rPr>
              <a:t>Your</a:t>
            </a:r>
            <a:r>
              <a:rPr lang="en-US" sz="3258" spc="149" dirty="0">
                <a:solidFill>
                  <a:srgbClr val="000000"/>
                </a:solidFill>
                <a:latin typeface="Lato Bold"/>
              </a:rPr>
              <a:t> major advisors</a:t>
            </a:r>
            <a:r>
              <a:rPr lang="en-US" sz="3258" spc="149" dirty="0">
                <a:solidFill>
                  <a:srgbClr val="000000"/>
                </a:solidFill>
                <a:latin typeface="Lato"/>
              </a:rPr>
              <a:t> are on the </a:t>
            </a:r>
            <a:r>
              <a:rPr lang="en-US" sz="3258" spc="149" dirty="0">
                <a:solidFill>
                  <a:srgbClr val="000000"/>
                </a:solidFill>
                <a:latin typeface="Lato Bold"/>
              </a:rPr>
              <a:t>2nd floor</a:t>
            </a:r>
            <a:r>
              <a:rPr lang="en-US" sz="3258" spc="149" dirty="0">
                <a:solidFill>
                  <a:srgbClr val="000000"/>
                </a:solidFill>
                <a:latin typeface="Lato"/>
              </a:rPr>
              <a:t>!</a:t>
            </a:r>
          </a:p>
        </p:txBody>
      </p:sp>
      <p:grpSp>
        <p:nvGrpSpPr>
          <p:cNvPr id="9" name="Group 9"/>
          <p:cNvGrpSpPr/>
          <p:nvPr/>
        </p:nvGrpSpPr>
        <p:grpSpPr>
          <a:xfrm>
            <a:off x="0" y="0"/>
            <a:ext cx="18288000" cy="10287000"/>
            <a:chOff x="0" y="0"/>
            <a:chExt cx="4253089" cy="2392363"/>
          </a:xfrm>
        </p:grpSpPr>
        <p:sp>
          <p:nvSpPr>
            <p:cNvPr id="10" name="Freeform 10"/>
            <p:cNvSpPr/>
            <p:nvPr/>
          </p:nvSpPr>
          <p:spPr>
            <a:xfrm>
              <a:off x="0" y="0"/>
              <a:ext cx="4253089" cy="2392362"/>
            </a:xfrm>
            <a:custGeom>
              <a:avLst/>
              <a:gdLst/>
              <a:ahLst/>
              <a:cxnLst/>
              <a:rect l="l" t="t" r="r" b="b"/>
              <a:pathLst>
                <a:path w="4253089" h="2392362">
                  <a:moveTo>
                    <a:pt x="0" y="0"/>
                  </a:moveTo>
                  <a:lnTo>
                    <a:pt x="0" y="2392362"/>
                  </a:lnTo>
                  <a:lnTo>
                    <a:pt x="4253089" y="2392362"/>
                  </a:lnTo>
                  <a:lnTo>
                    <a:pt x="4253089" y="0"/>
                  </a:lnTo>
                  <a:lnTo>
                    <a:pt x="0" y="0"/>
                  </a:lnTo>
                  <a:close/>
                  <a:moveTo>
                    <a:pt x="4192129" y="2331402"/>
                  </a:moveTo>
                  <a:lnTo>
                    <a:pt x="59690" y="2331402"/>
                  </a:lnTo>
                  <a:lnTo>
                    <a:pt x="59690" y="59690"/>
                  </a:lnTo>
                  <a:lnTo>
                    <a:pt x="4192129" y="59690"/>
                  </a:lnTo>
                  <a:lnTo>
                    <a:pt x="4192129" y="2331402"/>
                  </a:lnTo>
                  <a:close/>
                </a:path>
              </a:pathLst>
            </a:custGeom>
            <a:solidFill>
              <a:srgbClr val="EC6433"/>
            </a:solidFill>
          </p:spPr>
        </p:sp>
      </p:grpSp>
      <p:pic>
        <p:nvPicPr>
          <p:cNvPr id="12" name="Audio 11">
            <a:hlinkClick r:id="" action="ppaction://media"/>
            <a:extLst>
              <a:ext uri="{FF2B5EF4-FFF2-40B4-BE49-F238E27FC236}">
                <a16:creationId xmlns:a16="http://schemas.microsoft.com/office/drawing/2014/main" id="{2659FA3D-4DB2-4E4D-9E11-44551F9061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729"/>
    </mc:Choice>
    <mc:Fallback xmlns="">
      <p:transition spd="slow" advTm="38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srcRect l="1295" t="11184" r="1714" b="6928"/>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2077353" y="2555873"/>
            <a:ext cx="14133294" cy="2334277"/>
          </a:xfrm>
          <a:prstGeom prst="rect">
            <a:avLst/>
          </a:prstGeom>
        </p:spPr>
        <p:txBody>
          <a:bodyPr lIns="0" tIns="0" rIns="0" bIns="0" rtlCol="0" anchor="t">
            <a:spAutoFit/>
          </a:bodyPr>
          <a:lstStyle/>
          <a:p>
            <a:pPr algn="ctr">
              <a:lnSpc>
                <a:spcPts val="9249"/>
              </a:lnSpc>
            </a:pPr>
            <a:r>
              <a:rPr lang="en-US" sz="8042" spc="611">
                <a:solidFill>
                  <a:srgbClr val="721F1F"/>
                </a:solidFill>
                <a:latin typeface="Arsenal Bold"/>
              </a:rPr>
              <a:t>EAST ASIAN</a:t>
            </a:r>
          </a:p>
          <a:p>
            <a:pPr algn="ctr">
              <a:lnSpc>
                <a:spcPts val="9249"/>
              </a:lnSpc>
            </a:pPr>
            <a:r>
              <a:rPr lang="en-US" sz="8042" spc="611">
                <a:solidFill>
                  <a:srgbClr val="721F1F"/>
                </a:solidFill>
                <a:latin typeface="Arsenal Bold"/>
              </a:rPr>
              <a:t>LANGUAGES AND CULTURES</a:t>
            </a:r>
          </a:p>
        </p:txBody>
      </p:sp>
      <p:sp>
        <p:nvSpPr>
          <p:cNvPr id="3" name="TextBox 3"/>
          <p:cNvSpPr txBox="1"/>
          <p:nvPr/>
        </p:nvSpPr>
        <p:spPr>
          <a:xfrm>
            <a:off x="2763468" y="5182910"/>
            <a:ext cx="12761063" cy="1008206"/>
          </a:xfrm>
          <a:prstGeom prst="rect">
            <a:avLst/>
          </a:prstGeom>
        </p:spPr>
        <p:txBody>
          <a:bodyPr lIns="0" tIns="0" rIns="0" bIns="0" rtlCol="0" anchor="t">
            <a:spAutoFit/>
          </a:bodyPr>
          <a:lstStyle/>
          <a:p>
            <a:pPr algn="ctr">
              <a:lnSpc>
                <a:spcPts val="8188"/>
              </a:lnSpc>
              <a:spcBef>
                <a:spcPct val="0"/>
              </a:spcBef>
            </a:pPr>
            <a:r>
              <a:rPr lang="en-US" sz="5849" spc="444">
                <a:solidFill>
                  <a:srgbClr val="721F1F"/>
                </a:solidFill>
                <a:latin typeface="Arsenal"/>
              </a:rPr>
              <a:t>CHINESE AND JAPANESE MAJORS</a:t>
            </a:r>
          </a:p>
        </p:txBody>
      </p:sp>
      <p:pic>
        <p:nvPicPr>
          <p:cNvPr id="5" name="Audio 4">
            <a:hlinkClick r:id="" action="ppaction://media"/>
            <a:extLst>
              <a:ext uri="{FF2B5EF4-FFF2-40B4-BE49-F238E27FC236}">
                <a16:creationId xmlns:a16="http://schemas.microsoft.com/office/drawing/2014/main" id="{289DF18C-E87E-6548-9B45-69CBE40109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989"/>
    </mc:Choice>
    <mc:Fallback xmlns="">
      <p:transition spd="slow" advTm="17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l="2044" t="5449" r="3732" b="14995"/>
          <a:stretch>
            <a:fillRect/>
          </a:stretch>
        </p:blipFill>
        <p:spPr>
          <a:xfrm>
            <a:off x="2581013" y="3218220"/>
            <a:ext cx="3769890" cy="4244090"/>
          </a:xfrm>
          <a:prstGeom prst="rect">
            <a:avLst/>
          </a:prstGeom>
          <a:ln>
            <a:noFill/>
          </a:ln>
          <a:effectLst>
            <a:outerShdw blurRad="292100" dist="139700" dir="2700000" algn="tl" rotWithShape="0">
              <a:srgbClr val="333333">
                <a:alpha val="65000"/>
              </a:srgbClr>
            </a:outerShdw>
          </a:effectLst>
        </p:spPr>
      </p:pic>
      <p:pic>
        <p:nvPicPr>
          <p:cNvPr id="3" name="Picture 3"/>
          <p:cNvPicPr>
            <a:picLocks noChangeAspect="1"/>
          </p:cNvPicPr>
          <p:nvPr/>
        </p:nvPicPr>
        <p:blipFill>
          <a:blip r:embed="rId6"/>
          <a:srcRect/>
          <a:stretch>
            <a:fillRect/>
          </a:stretch>
        </p:blipFill>
        <p:spPr>
          <a:xfrm rot="513217">
            <a:off x="8435975" y="5044664"/>
            <a:ext cx="2148596" cy="2148596"/>
          </a:xfrm>
          <a:prstGeom prst="rect">
            <a:avLst/>
          </a:prstGeom>
        </p:spPr>
      </p:pic>
      <p:pic>
        <p:nvPicPr>
          <p:cNvPr id="4" name="Picture 4"/>
          <p:cNvPicPr>
            <a:picLocks noChangeAspect="1"/>
          </p:cNvPicPr>
          <p:nvPr/>
        </p:nvPicPr>
        <p:blipFill>
          <a:blip r:embed="rId7"/>
          <a:srcRect/>
          <a:stretch>
            <a:fillRect/>
          </a:stretch>
        </p:blipFill>
        <p:spPr>
          <a:xfrm>
            <a:off x="14953363" y="3591890"/>
            <a:ext cx="1599827" cy="1599827"/>
          </a:xfrm>
          <a:prstGeom prst="rect">
            <a:avLst/>
          </a:prstGeom>
        </p:spPr>
      </p:pic>
      <p:pic>
        <p:nvPicPr>
          <p:cNvPr id="5" name="Picture 5"/>
          <p:cNvPicPr>
            <a:picLocks noChangeAspect="1"/>
          </p:cNvPicPr>
          <p:nvPr/>
        </p:nvPicPr>
        <p:blipFill>
          <a:blip r:embed="rId8"/>
          <a:srcRect/>
          <a:stretch>
            <a:fillRect/>
          </a:stretch>
        </p:blipFill>
        <p:spPr>
          <a:xfrm>
            <a:off x="15285312" y="7198920"/>
            <a:ext cx="2043157" cy="2043157"/>
          </a:xfrm>
          <a:prstGeom prst="rect">
            <a:avLst/>
          </a:prstGeom>
        </p:spPr>
      </p:pic>
      <p:sp>
        <p:nvSpPr>
          <p:cNvPr id="7" name="TextBox 7"/>
          <p:cNvSpPr txBox="1"/>
          <p:nvPr/>
        </p:nvSpPr>
        <p:spPr>
          <a:xfrm>
            <a:off x="3127556" y="1950918"/>
            <a:ext cx="2791062" cy="1112930"/>
          </a:xfrm>
          <a:prstGeom prst="rect">
            <a:avLst/>
          </a:prstGeom>
        </p:spPr>
        <p:txBody>
          <a:bodyPr lIns="0" tIns="0" rIns="0" bIns="0" rtlCol="0" anchor="t">
            <a:spAutoFit/>
          </a:bodyPr>
          <a:lstStyle/>
          <a:p>
            <a:pPr algn="ctr">
              <a:lnSpc>
                <a:spcPts val="9043"/>
              </a:lnSpc>
              <a:spcBef>
                <a:spcPct val="0"/>
              </a:spcBef>
            </a:pPr>
            <a:r>
              <a:rPr lang="en-US" sz="6459" spc="600" dirty="0">
                <a:solidFill>
                  <a:srgbClr val="000000"/>
                </a:solidFill>
                <a:latin typeface="Bebas Neue Bold"/>
              </a:rPr>
              <a:t>LAUREN</a:t>
            </a:r>
          </a:p>
        </p:txBody>
      </p:sp>
      <p:sp>
        <p:nvSpPr>
          <p:cNvPr id="9" name="TextBox 9"/>
          <p:cNvSpPr txBox="1"/>
          <p:nvPr/>
        </p:nvSpPr>
        <p:spPr>
          <a:xfrm>
            <a:off x="1747886" y="7707707"/>
            <a:ext cx="5550402" cy="1025585"/>
          </a:xfrm>
          <a:prstGeom prst="rect">
            <a:avLst/>
          </a:prstGeom>
        </p:spPr>
        <p:txBody>
          <a:bodyPr lIns="0" tIns="0" rIns="0" bIns="0" rtlCol="0" anchor="t">
            <a:spAutoFit/>
          </a:bodyPr>
          <a:lstStyle/>
          <a:p>
            <a:pPr algn="ctr">
              <a:lnSpc>
                <a:spcPts val="4215"/>
              </a:lnSpc>
              <a:spcBef>
                <a:spcPct val="0"/>
              </a:spcBef>
            </a:pPr>
            <a:r>
              <a:rPr lang="en-US" sz="3010" b="1" spc="237" dirty="0">
                <a:solidFill>
                  <a:srgbClr val="000000"/>
                </a:solidFill>
                <a:latin typeface="Lato"/>
              </a:rPr>
              <a:t>Undergraduate Program Coordinator and Advisor</a:t>
            </a:r>
          </a:p>
        </p:txBody>
      </p:sp>
      <p:sp>
        <p:nvSpPr>
          <p:cNvPr id="10" name="TextBox 10"/>
          <p:cNvSpPr txBox="1"/>
          <p:nvPr/>
        </p:nvSpPr>
        <p:spPr>
          <a:xfrm>
            <a:off x="9535967" y="3824034"/>
            <a:ext cx="5293712" cy="984885"/>
          </a:xfrm>
          <a:prstGeom prst="rect">
            <a:avLst/>
          </a:prstGeom>
        </p:spPr>
        <p:txBody>
          <a:bodyPr wrap="square" lIns="0" tIns="0" rIns="0" bIns="0" rtlCol="0" anchor="t">
            <a:spAutoFit/>
          </a:bodyPr>
          <a:lstStyle/>
          <a:p>
            <a:pPr algn="ctr"/>
            <a:r>
              <a:rPr lang="en-US" sz="3200" spc="198" dirty="0">
                <a:solidFill>
                  <a:srgbClr val="000000"/>
                </a:solidFill>
                <a:latin typeface="Lato"/>
              </a:rPr>
              <a:t>I can spin a basketball on any of my right fingers.</a:t>
            </a:r>
          </a:p>
        </p:txBody>
      </p:sp>
      <p:sp>
        <p:nvSpPr>
          <p:cNvPr id="11" name="TextBox 11"/>
          <p:cNvSpPr txBox="1"/>
          <p:nvPr/>
        </p:nvSpPr>
        <p:spPr>
          <a:xfrm>
            <a:off x="9360818" y="6010106"/>
            <a:ext cx="5644011" cy="492443"/>
          </a:xfrm>
          <a:prstGeom prst="rect">
            <a:avLst/>
          </a:prstGeom>
        </p:spPr>
        <p:txBody>
          <a:bodyPr wrap="square" lIns="0" tIns="0" rIns="0" bIns="0" rtlCol="0" anchor="t">
            <a:spAutoFit/>
          </a:bodyPr>
          <a:lstStyle/>
          <a:p>
            <a:pPr algn="ctr"/>
            <a:r>
              <a:rPr lang="en-US" sz="3200" spc="198" dirty="0">
                <a:solidFill>
                  <a:srgbClr val="000000"/>
                </a:solidFill>
                <a:latin typeface="Lato"/>
              </a:rPr>
              <a:t>I love coffee.</a:t>
            </a:r>
          </a:p>
        </p:txBody>
      </p:sp>
      <p:sp>
        <p:nvSpPr>
          <p:cNvPr id="12" name="TextBox 12"/>
          <p:cNvSpPr txBox="1"/>
          <p:nvPr/>
        </p:nvSpPr>
        <p:spPr>
          <a:xfrm>
            <a:off x="8426266" y="7857284"/>
            <a:ext cx="7456554" cy="984885"/>
          </a:xfrm>
          <a:prstGeom prst="rect">
            <a:avLst/>
          </a:prstGeom>
        </p:spPr>
        <p:txBody>
          <a:bodyPr wrap="square" lIns="0" tIns="0" rIns="0" bIns="0" rtlCol="0" anchor="t">
            <a:spAutoFit/>
          </a:bodyPr>
          <a:lstStyle/>
          <a:p>
            <a:pPr algn="ctr"/>
            <a:r>
              <a:rPr lang="en-US" sz="3200" spc="198" dirty="0">
                <a:solidFill>
                  <a:srgbClr val="000000"/>
                </a:solidFill>
                <a:latin typeface="Lato"/>
              </a:rPr>
              <a:t>I'm a UC Davis graduate! </a:t>
            </a:r>
          </a:p>
          <a:p>
            <a:pPr algn="ctr">
              <a:spcBef>
                <a:spcPct val="0"/>
              </a:spcBef>
            </a:pPr>
            <a:r>
              <a:rPr lang="en-US" sz="3200" spc="198" dirty="0">
                <a:solidFill>
                  <a:srgbClr val="000000"/>
                </a:solidFill>
                <a:latin typeface="Lato"/>
              </a:rPr>
              <a:t>I studied Sociology and Psychology.</a:t>
            </a:r>
          </a:p>
        </p:txBody>
      </p:sp>
      <p:sp>
        <p:nvSpPr>
          <p:cNvPr id="13" name="TextBox 13"/>
          <p:cNvSpPr txBox="1"/>
          <p:nvPr/>
        </p:nvSpPr>
        <p:spPr>
          <a:xfrm>
            <a:off x="6304613" y="907678"/>
            <a:ext cx="5849931" cy="1221877"/>
          </a:xfrm>
          <a:prstGeom prst="rect">
            <a:avLst/>
          </a:prstGeom>
        </p:spPr>
        <p:txBody>
          <a:bodyPr lIns="0" tIns="0" rIns="0" bIns="0" rtlCol="0" anchor="t">
            <a:spAutoFit/>
          </a:bodyPr>
          <a:lstStyle/>
          <a:p>
            <a:pPr algn="ctr">
              <a:lnSpc>
                <a:spcPts val="9960"/>
              </a:lnSpc>
              <a:spcBef>
                <a:spcPct val="0"/>
              </a:spcBef>
            </a:pPr>
            <a:r>
              <a:rPr lang="en-US" sz="7114" spc="718" dirty="0">
                <a:solidFill>
                  <a:srgbClr val="000000"/>
                </a:solidFill>
                <a:latin typeface="Bebas Neue Bold"/>
              </a:rPr>
              <a:t>Introductions</a:t>
            </a:r>
          </a:p>
        </p:txBody>
      </p:sp>
      <p:sp>
        <p:nvSpPr>
          <p:cNvPr id="14" name="TextBox 14"/>
          <p:cNvSpPr txBox="1"/>
          <p:nvPr/>
        </p:nvSpPr>
        <p:spPr>
          <a:xfrm>
            <a:off x="8882632" y="2507383"/>
            <a:ext cx="6543821" cy="760208"/>
          </a:xfrm>
          <a:prstGeom prst="rect">
            <a:avLst/>
          </a:prstGeom>
        </p:spPr>
        <p:txBody>
          <a:bodyPr wrap="square" lIns="0" tIns="0" rIns="0" bIns="0" rtlCol="0" anchor="t">
            <a:spAutoFit/>
          </a:bodyPr>
          <a:lstStyle/>
          <a:p>
            <a:pPr algn="ctr">
              <a:lnSpc>
                <a:spcPts val="6957"/>
              </a:lnSpc>
              <a:spcBef>
                <a:spcPct val="0"/>
              </a:spcBef>
            </a:pPr>
            <a:r>
              <a:rPr lang="en-US" sz="4000" spc="462" dirty="0">
                <a:solidFill>
                  <a:srgbClr val="000000"/>
                </a:solidFill>
                <a:latin typeface="Bebas Neue Bold"/>
              </a:rPr>
              <a:t>You wouldn’t know this but…</a:t>
            </a:r>
          </a:p>
        </p:txBody>
      </p:sp>
      <p:grpSp>
        <p:nvGrpSpPr>
          <p:cNvPr id="17" name="Group 17"/>
          <p:cNvGrpSpPr/>
          <p:nvPr/>
        </p:nvGrpSpPr>
        <p:grpSpPr>
          <a:xfrm>
            <a:off x="0" y="0"/>
            <a:ext cx="18288000" cy="10287000"/>
            <a:chOff x="0" y="0"/>
            <a:chExt cx="4253089" cy="2392363"/>
          </a:xfrm>
        </p:grpSpPr>
        <p:sp>
          <p:nvSpPr>
            <p:cNvPr id="18" name="Freeform 18"/>
            <p:cNvSpPr/>
            <p:nvPr/>
          </p:nvSpPr>
          <p:spPr>
            <a:xfrm>
              <a:off x="0" y="0"/>
              <a:ext cx="4253089" cy="2392362"/>
            </a:xfrm>
            <a:custGeom>
              <a:avLst/>
              <a:gdLst/>
              <a:ahLst/>
              <a:cxnLst/>
              <a:rect l="l" t="t" r="r" b="b"/>
              <a:pathLst>
                <a:path w="4253089" h="2392362">
                  <a:moveTo>
                    <a:pt x="0" y="0"/>
                  </a:moveTo>
                  <a:lnTo>
                    <a:pt x="0" y="2392362"/>
                  </a:lnTo>
                  <a:lnTo>
                    <a:pt x="4253089" y="2392362"/>
                  </a:lnTo>
                  <a:lnTo>
                    <a:pt x="4253089" y="0"/>
                  </a:lnTo>
                  <a:lnTo>
                    <a:pt x="0" y="0"/>
                  </a:lnTo>
                  <a:close/>
                  <a:moveTo>
                    <a:pt x="4192129" y="2331402"/>
                  </a:moveTo>
                  <a:lnTo>
                    <a:pt x="59690" y="2331402"/>
                  </a:lnTo>
                  <a:lnTo>
                    <a:pt x="59690" y="59690"/>
                  </a:lnTo>
                  <a:lnTo>
                    <a:pt x="4192129" y="59690"/>
                  </a:lnTo>
                  <a:lnTo>
                    <a:pt x="4192129" y="2331402"/>
                  </a:lnTo>
                  <a:close/>
                </a:path>
              </a:pathLst>
            </a:custGeom>
            <a:solidFill>
              <a:srgbClr val="FFCE3C"/>
            </a:solidFill>
          </p:spPr>
        </p:sp>
      </p:grpSp>
      <p:sp>
        <p:nvSpPr>
          <p:cNvPr id="20" name="Rectangle 19">
            <a:extLst>
              <a:ext uri="{FF2B5EF4-FFF2-40B4-BE49-F238E27FC236}">
                <a16:creationId xmlns:a16="http://schemas.microsoft.com/office/drawing/2014/main" id="{AA60A08A-C9C1-B64B-BD2D-AB056104D2D5}"/>
              </a:ext>
            </a:extLst>
          </p:cNvPr>
          <p:cNvSpPr/>
          <p:nvPr/>
        </p:nvSpPr>
        <p:spPr>
          <a:xfrm>
            <a:off x="2077423" y="8800273"/>
            <a:ext cx="4891330" cy="587853"/>
          </a:xfrm>
          <a:prstGeom prst="rect">
            <a:avLst/>
          </a:prstGeom>
        </p:spPr>
        <p:txBody>
          <a:bodyPr wrap="square">
            <a:spAutoFit/>
          </a:bodyPr>
          <a:lstStyle/>
          <a:p>
            <a:pPr algn="ctr">
              <a:lnSpc>
                <a:spcPts val="4307"/>
              </a:lnSpc>
              <a:spcBef>
                <a:spcPct val="0"/>
              </a:spcBef>
            </a:pPr>
            <a:r>
              <a:rPr lang="en-US" sz="3000" spc="243" dirty="0" err="1">
                <a:solidFill>
                  <a:srgbClr val="5271FF"/>
                </a:solidFill>
                <a:latin typeface="Lato Bold"/>
              </a:rPr>
              <a:t>lnawong@ucdavis.edu</a:t>
            </a:r>
            <a:endParaRPr lang="en-US" sz="3000" spc="243" dirty="0">
              <a:solidFill>
                <a:srgbClr val="5271FF"/>
              </a:solidFill>
              <a:latin typeface="Lato Bold"/>
            </a:endParaRPr>
          </a:p>
        </p:txBody>
      </p:sp>
      <p:pic>
        <p:nvPicPr>
          <p:cNvPr id="8" name="Audio 7">
            <a:hlinkClick r:id="" action="ppaction://media"/>
            <a:extLst>
              <a:ext uri="{FF2B5EF4-FFF2-40B4-BE49-F238E27FC236}">
                <a16:creationId xmlns:a16="http://schemas.microsoft.com/office/drawing/2014/main" id="{030C3706-79B9-BB4B-9C1E-190D96C345F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149"/>
    </mc:Choice>
    <mc:Fallback xmlns="">
      <p:transition spd="slow" advTm="33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5"/>
          <a:srcRect/>
          <a:stretch>
            <a:fillRect/>
          </a:stretch>
        </p:blipFill>
        <p:spPr>
          <a:xfrm>
            <a:off x="12039600" y="3240285"/>
            <a:ext cx="5111001" cy="5111001"/>
          </a:xfrm>
          <a:prstGeom prst="rect">
            <a:avLst/>
          </a:prstGeom>
        </p:spPr>
      </p:pic>
      <p:sp>
        <p:nvSpPr>
          <p:cNvPr id="13" name="TextBox 13"/>
          <p:cNvSpPr txBox="1"/>
          <p:nvPr/>
        </p:nvSpPr>
        <p:spPr>
          <a:xfrm>
            <a:off x="1066800" y="1028700"/>
            <a:ext cx="9867900" cy="1116396"/>
          </a:xfrm>
          <a:prstGeom prst="rect">
            <a:avLst/>
          </a:prstGeom>
        </p:spPr>
        <p:txBody>
          <a:bodyPr wrap="square" lIns="0" tIns="0" rIns="0" bIns="0" rtlCol="0" anchor="t">
            <a:spAutoFit/>
          </a:bodyPr>
          <a:lstStyle/>
          <a:p>
            <a:pPr algn="ctr">
              <a:lnSpc>
                <a:spcPts val="9960"/>
              </a:lnSpc>
              <a:spcBef>
                <a:spcPct val="0"/>
              </a:spcBef>
            </a:pPr>
            <a:r>
              <a:rPr lang="en-US" sz="7114" spc="718" dirty="0">
                <a:solidFill>
                  <a:srgbClr val="000000"/>
                </a:solidFill>
                <a:latin typeface="Bebas Neue Bold"/>
              </a:rPr>
              <a:t>My role as your advisor</a:t>
            </a:r>
          </a:p>
        </p:txBody>
      </p:sp>
      <p:sp>
        <p:nvSpPr>
          <p:cNvPr id="15" name="TextBox 15"/>
          <p:cNvSpPr txBox="1"/>
          <p:nvPr/>
        </p:nvSpPr>
        <p:spPr>
          <a:xfrm>
            <a:off x="1752600" y="2705100"/>
            <a:ext cx="9867900" cy="6181372"/>
          </a:xfrm>
          <a:prstGeom prst="rect">
            <a:avLst/>
          </a:prstGeom>
        </p:spPr>
        <p:txBody>
          <a:bodyPr wrap="square" lIns="0" tIns="0" rIns="0" bIns="0" rtlCol="0" anchor="t">
            <a:spAutoFit/>
          </a:bodyPr>
          <a:lstStyle/>
          <a:p>
            <a:pPr>
              <a:spcBef>
                <a:spcPct val="0"/>
              </a:spcBef>
            </a:pPr>
            <a:r>
              <a:rPr lang="en-US" sz="4000" b="1" spc="198" dirty="0">
                <a:solidFill>
                  <a:srgbClr val="000000"/>
                </a:solidFill>
                <a:latin typeface="Lato"/>
              </a:rPr>
              <a:t>I am here to…</a:t>
            </a:r>
          </a:p>
          <a:p>
            <a:pPr>
              <a:spcBef>
                <a:spcPct val="0"/>
              </a:spcBef>
            </a:pPr>
            <a:endParaRPr lang="en-US" sz="3200" b="1" spc="198" dirty="0">
              <a:solidFill>
                <a:srgbClr val="000000"/>
              </a:solidFill>
              <a:latin typeface="Lato"/>
            </a:endParaRPr>
          </a:p>
          <a:p>
            <a:pPr marL="457200" indent="-457200">
              <a:lnSpc>
                <a:spcPct val="150000"/>
              </a:lnSpc>
              <a:spcBef>
                <a:spcPct val="0"/>
              </a:spcBef>
              <a:buFont typeface="Arial" panose="020B0604020202020204" pitchFamily="34" charset="0"/>
              <a:buChar char="•"/>
            </a:pPr>
            <a:r>
              <a:rPr lang="en-US" sz="3200" spc="198" dirty="0">
                <a:solidFill>
                  <a:srgbClr val="000000"/>
                </a:solidFill>
                <a:latin typeface="Lato"/>
              </a:rPr>
              <a:t>Explain Chinese/Japanese major requirements</a:t>
            </a:r>
          </a:p>
          <a:p>
            <a:pPr marL="457200" indent="-457200">
              <a:lnSpc>
                <a:spcPct val="150000"/>
              </a:lnSpc>
              <a:spcBef>
                <a:spcPct val="0"/>
              </a:spcBef>
              <a:buFont typeface="Arial" panose="020B0604020202020204" pitchFamily="34" charset="0"/>
              <a:buChar char="•"/>
            </a:pPr>
            <a:r>
              <a:rPr lang="en-US" sz="3200" spc="198" dirty="0">
                <a:solidFill>
                  <a:srgbClr val="000000"/>
                </a:solidFill>
                <a:latin typeface="Lato"/>
              </a:rPr>
              <a:t>Collaborate with you on an academic plan</a:t>
            </a:r>
          </a:p>
          <a:p>
            <a:pPr marL="457200" indent="-457200">
              <a:lnSpc>
                <a:spcPct val="150000"/>
              </a:lnSpc>
              <a:spcBef>
                <a:spcPct val="0"/>
              </a:spcBef>
              <a:buFont typeface="Arial" panose="020B0604020202020204" pitchFamily="34" charset="0"/>
              <a:buChar char="•"/>
            </a:pPr>
            <a:r>
              <a:rPr lang="en-US" sz="3200" spc="198" dirty="0">
                <a:solidFill>
                  <a:srgbClr val="000000"/>
                </a:solidFill>
                <a:latin typeface="Lato"/>
              </a:rPr>
              <a:t>Listen to your questions and experiences</a:t>
            </a:r>
          </a:p>
          <a:p>
            <a:pPr marL="457200" indent="-457200">
              <a:lnSpc>
                <a:spcPct val="150000"/>
              </a:lnSpc>
              <a:spcBef>
                <a:spcPct val="0"/>
              </a:spcBef>
              <a:buFont typeface="Arial" panose="020B0604020202020204" pitchFamily="34" charset="0"/>
              <a:buChar char="•"/>
            </a:pPr>
            <a:r>
              <a:rPr lang="en-US" sz="3200" spc="198" dirty="0">
                <a:solidFill>
                  <a:srgbClr val="000000"/>
                </a:solidFill>
                <a:latin typeface="Lato"/>
              </a:rPr>
              <a:t>Share opportunities within the department for internships and professional development</a:t>
            </a:r>
          </a:p>
          <a:p>
            <a:pPr marL="457200" indent="-457200">
              <a:lnSpc>
                <a:spcPct val="150000"/>
              </a:lnSpc>
              <a:spcBef>
                <a:spcPct val="0"/>
              </a:spcBef>
              <a:buFont typeface="Arial" panose="020B0604020202020204" pitchFamily="34" charset="0"/>
              <a:buChar char="•"/>
            </a:pPr>
            <a:r>
              <a:rPr lang="en-US" sz="3200" spc="198" dirty="0">
                <a:solidFill>
                  <a:srgbClr val="000000"/>
                </a:solidFill>
                <a:latin typeface="Lato"/>
              </a:rPr>
              <a:t>Help you hope in yourself during the seasons you can't seem to believe in yourself</a:t>
            </a:r>
          </a:p>
        </p:txBody>
      </p:sp>
      <p:grpSp>
        <p:nvGrpSpPr>
          <p:cNvPr id="17" name="Group 17"/>
          <p:cNvGrpSpPr/>
          <p:nvPr/>
        </p:nvGrpSpPr>
        <p:grpSpPr>
          <a:xfrm>
            <a:off x="0" y="0"/>
            <a:ext cx="18288000" cy="10287000"/>
            <a:chOff x="0" y="0"/>
            <a:chExt cx="4253089" cy="2392363"/>
          </a:xfrm>
        </p:grpSpPr>
        <p:sp>
          <p:nvSpPr>
            <p:cNvPr id="18" name="Freeform 18"/>
            <p:cNvSpPr/>
            <p:nvPr/>
          </p:nvSpPr>
          <p:spPr>
            <a:xfrm>
              <a:off x="0" y="0"/>
              <a:ext cx="4253089" cy="2392362"/>
            </a:xfrm>
            <a:custGeom>
              <a:avLst/>
              <a:gdLst/>
              <a:ahLst/>
              <a:cxnLst/>
              <a:rect l="l" t="t" r="r" b="b"/>
              <a:pathLst>
                <a:path w="4253089" h="2392362">
                  <a:moveTo>
                    <a:pt x="0" y="0"/>
                  </a:moveTo>
                  <a:lnTo>
                    <a:pt x="0" y="2392362"/>
                  </a:lnTo>
                  <a:lnTo>
                    <a:pt x="4253089" y="2392362"/>
                  </a:lnTo>
                  <a:lnTo>
                    <a:pt x="4253089" y="0"/>
                  </a:lnTo>
                  <a:lnTo>
                    <a:pt x="0" y="0"/>
                  </a:lnTo>
                  <a:close/>
                  <a:moveTo>
                    <a:pt x="4192129" y="2331402"/>
                  </a:moveTo>
                  <a:lnTo>
                    <a:pt x="59690" y="2331402"/>
                  </a:lnTo>
                  <a:lnTo>
                    <a:pt x="59690" y="59690"/>
                  </a:lnTo>
                  <a:lnTo>
                    <a:pt x="4192129" y="59690"/>
                  </a:lnTo>
                  <a:lnTo>
                    <a:pt x="4192129" y="2331402"/>
                  </a:lnTo>
                  <a:close/>
                </a:path>
              </a:pathLst>
            </a:custGeom>
            <a:solidFill>
              <a:srgbClr val="FFCE3C"/>
            </a:solidFill>
          </p:spPr>
        </p:sp>
      </p:grpSp>
      <p:pic>
        <p:nvPicPr>
          <p:cNvPr id="3" name="Audio 2">
            <a:hlinkClick r:id="" action="ppaction://media"/>
            <a:extLst>
              <a:ext uri="{FF2B5EF4-FFF2-40B4-BE49-F238E27FC236}">
                <a16:creationId xmlns:a16="http://schemas.microsoft.com/office/drawing/2014/main" id="{EED82725-AEDB-B74F-A9FA-A24A811C2F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80567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9147"/>
          <a:stretch>
            <a:fillRect/>
          </a:stretch>
        </p:blipFill>
        <p:spPr>
          <a:xfrm>
            <a:off x="9657408" y="296484"/>
            <a:ext cx="8309585" cy="9772818"/>
          </a:xfrm>
          <a:prstGeom prst="rect">
            <a:avLst/>
          </a:prstGeom>
          <a:ln>
            <a:noFill/>
          </a:ln>
          <a:effectLst>
            <a:outerShdw blurRad="190500" algn="tl" rotWithShape="0">
              <a:srgbClr val="000000">
                <a:alpha val="70000"/>
              </a:srgbClr>
            </a:outerShdw>
          </a:effectLst>
        </p:spPr>
      </p:pic>
      <p:sp>
        <p:nvSpPr>
          <p:cNvPr id="3" name="TextBox 3"/>
          <p:cNvSpPr txBox="1"/>
          <p:nvPr/>
        </p:nvSpPr>
        <p:spPr>
          <a:xfrm>
            <a:off x="1272029" y="6192375"/>
            <a:ext cx="7428854" cy="3631545"/>
          </a:xfrm>
          <a:prstGeom prst="rect">
            <a:avLst/>
          </a:prstGeom>
        </p:spPr>
        <p:txBody>
          <a:bodyPr lIns="0" tIns="0" rIns="0" bIns="0" rtlCol="0" anchor="t">
            <a:spAutoFit/>
          </a:bodyPr>
          <a:lstStyle/>
          <a:p>
            <a:pPr marL="462280" lvl="1" indent="-231140">
              <a:lnSpc>
                <a:spcPts val="4060"/>
              </a:lnSpc>
              <a:buFont typeface="Arial"/>
              <a:buChar char="•"/>
            </a:pPr>
            <a:r>
              <a:rPr lang="en-US" sz="2800" spc="221" dirty="0">
                <a:solidFill>
                  <a:srgbClr val="000000"/>
                </a:solidFill>
                <a:latin typeface="Lato"/>
              </a:rPr>
              <a:t>One of the best language programs in the country!</a:t>
            </a:r>
          </a:p>
          <a:p>
            <a:pPr marL="462280" lvl="1" indent="-231140">
              <a:lnSpc>
                <a:spcPts val="4060"/>
              </a:lnSpc>
              <a:buFont typeface="Arial"/>
              <a:buChar char="•"/>
            </a:pPr>
            <a:r>
              <a:rPr lang="en-US" sz="2800" spc="221" dirty="0">
                <a:solidFill>
                  <a:srgbClr val="000000"/>
                </a:solidFill>
                <a:latin typeface="Lato"/>
              </a:rPr>
              <a:t>Only 40-70 units in each major </a:t>
            </a:r>
          </a:p>
          <a:p>
            <a:pPr>
              <a:lnSpc>
                <a:spcPts val="4060"/>
              </a:lnSpc>
            </a:pPr>
            <a:r>
              <a:rPr lang="en-US" sz="2800" spc="221" dirty="0">
                <a:solidFill>
                  <a:srgbClr val="000000"/>
                </a:solidFill>
                <a:latin typeface="Lato"/>
              </a:rPr>
              <a:t>      </a:t>
            </a:r>
            <a:r>
              <a:rPr lang="en-US" sz="2800" spc="221" dirty="0">
                <a:solidFill>
                  <a:srgbClr val="000000"/>
                </a:solidFill>
                <a:latin typeface="Lato Italics"/>
              </a:rPr>
              <a:t> perfect for double majors/minors</a:t>
            </a:r>
            <a:r>
              <a:rPr lang="en-US" sz="2800" spc="221" dirty="0">
                <a:solidFill>
                  <a:srgbClr val="000000"/>
                </a:solidFill>
                <a:latin typeface="Lato"/>
              </a:rPr>
              <a:t> </a:t>
            </a:r>
          </a:p>
          <a:p>
            <a:pPr marL="462280" lvl="1" indent="-231140">
              <a:lnSpc>
                <a:spcPts val="4060"/>
              </a:lnSpc>
              <a:buFont typeface="Arial"/>
              <a:buChar char="•"/>
            </a:pPr>
            <a:r>
              <a:rPr lang="en-US" sz="2800" spc="221" dirty="0">
                <a:solidFill>
                  <a:srgbClr val="000000"/>
                </a:solidFill>
                <a:latin typeface="Lato"/>
              </a:rPr>
              <a:t>Small classes</a:t>
            </a:r>
          </a:p>
          <a:p>
            <a:pPr>
              <a:lnSpc>
                <a:spcPts val="4060"/>
              </a:lnSpc>
            </a:pPr>
            <a:r>
              <a:rPr lang="en-US" sz="2800" spc="221" dirty="0">
                <a:solidFill>
                  <a:srgbClr val="000000"/>
                </a:solidFill>
                <a:latin typeface="Lato"/>
              </a:rPr>
              <a:t>       </a:t>
            </a:r>
            <a:r>
              <a:rPr lang="en-US" sz="2800" spc="221" dirty="0">
                <a:solidFill>
                  <a:srgbClr val="000000"/>
                </a:solidFill>
                <a:latin typeface="Lato Italics"/>
              </a:rPr>
              <a:t>more professor interaction</a:t>
            </a:r>
          </a:p>
          <a:p>
            <a:pPr marL="462280" lvl="1" indent="-231140">
              <a:lnSpc>
                <a:spcPts val="4060"/>
              </a:lnSpc>
              <a:buFont typeface="Arial"/>
              <a:buChar char="•"/>
            </a:pPr>
            <a:r>
              <a:rPr lang="en-US" sz="2800" spc="221" dirty="0">
                <a:solidFill>
                  <a:srgbClr val="000000"/>
                </a:solidFill>
                <a:latin typeface="Lato"/>
              </a:rPr>
              <a:t>Study abroad!</a:t>
            </a:r>
          </a:p>
        </p:txBody>
      </p:sp>
      <p:grpSp>
        <p:nvGrpSpPr>
          <p:cNvPr id="4" name="Group 4"/>
          <p:cNvGrpSpPr/>
          <p:nvPr/>
        </p:nvGrpSpPr>
        <p:grpSpPr>
          <a:xfrm>
            <a:off x="1552289" y="7918684"/>
            <a:ext cx="409505" cy="255128"/>
            <a:chOff x="0" y="0"/>
            <a:chExt cx="2974136" cy="1852930"/>
          </a:xfrm>
        </p:grpSpPr>
        <p:sp>
          <p:nvSpPr>
            <p:cNvPr id="5" name="Freeform 5"/>
            <p:cNvSpPr/>
            <p:nvPr/>
          </p:nvSpPr>
          <p:spPr>
            <a:xfrm>
              <a:off x="0" y="0"/>
              <a:ext cx="2974136" cy="1854200"/>
            </a:xfrm>
            <a:custGeom>
              <a:avLst/>
              <a:gdLst/>
              <a:ahLst/>
              <a:cxnLst/>
              <a:rect l="l" t="t" r="r" b="b"/>
              <a:pathLst>
                <a:path w="2974136" h="1854200">
                  <a:moveTo>
                    <a:pt x="2873806" y="739140"/>
                  </a:moveTo>
                  <a:lnTo>
                    <a:pt x="1953056" y="49530"/>
                  </a:lnTo>
                  <a:cubicBezTo>
                    <a:pt x="1908606" y="16510"/>
                    <a:pt x="1860346" y="0"/>
                    <a:pt x="1810816" y="0"/>
                  </a:cubicBezTo>
                  <a:cubicBezTo>
                    <a:pt x="1705406" y="0"/>
                    <a:pt x="1627936" y="81280"/>
                    <a:pt x="1627936" y="194310"/>
                  </a:cubicBezTo>
                  <a:lnTo>
                    <a:pt x="1627936" y="605790"/>
                  </a:lnTo>
                  <a:lnTo>
                    <a:pt x="313690" y="605790"/>
                  </a:lnTo>
                  <a:cubicBezTo>
                    <a:pt x="139700" y="609600"/>
                    <a:pt x="0" y="751840"/>
                    <a:pt x="0" y="927100"/>
                  </a:cubicBezTo>
                  <a:cubicBezTo>
                    <a:pt x="0" y="1102360"/>
                    <a:pt x="139700" y="1244600"/>
                    <a:pt x="313690" y="1248410"/>
                  </a:cubicBezTo>
                  <a:lnTo>
                    <a:pt x="1627936" y="1248410"/>
                  </a:lnTo>
                  <a:lnTo>
                    <a:pt x="1627936" y="1659890"/>
                  </a:lnTo>
                  <a:cubicBezTo>
                    <a:pt x="1627936" y="1772920"/>
                    <a:pt x="1705406" y="1854200"/>
                    <a:pt x="1810816" y="1854200"/>
                  </a:cubicBezTo>
                  <a:cubicBezTo>
                    <a:pt x="1860346" y="1854200"/>
                    <a:pt x="1908606" y="1836420"/>
                    <a:pt x="1953056" y="1803400"/>
                  </a:cubicBezTo>
                  <a:lnTo>
                    <a:pt x="2873806" y="1115060"/>
                  </a:lnTo>
                  <a:cubicBezTo>
                    <a:pt x="2937306" y="1066800"/>
                    <a:pt x="2974136" y="998220"/>
                    <a:pt x="2974136" y="927100"/>
                  </a:cubicBezTo>
                  <a:cubicBezTo>
                    <a:pt x="2974136" y="854710"/>
                    <a:pt x="2937306" y="787400"/>
                    <a:pt x="2873806" y="739140"/>
                  </a:cubicBezTo>
                  <a:close/>
                </a:path>
              </a:pathLst>
            </a:custGeom>
            <a:solidFill>
              <a:srgbClr val="B24037"/>
            </a:solidFill>
          </p:spPr>
        </p:sp>
      </p:grpSp>
      <p:sp>
        <p:nvSpPr>
          <p:cNvPr id="6" name="TextBox 6"/>
          <p:cNvSpPr txBox="1"/>
          <p:nvPr/>
        </p:nvSpPr>
        <p:spPr>
          <a:xfrm>
            <a:off x="1004958" y="909093"/>
            <a:ext cx="7962995" cy="1064630"/>
          </a:xfrm>
          <a:prstGeom prst="rect">
            <a:avLst/>
          </a:prstGeom>
        </p:spPr>
        <p:txBody>
          <a:bodyPr lIns="0" tIns="0" rIns="0" bIns="0" rtlCol="0" anchor="t">
            <a:spAutoFit/>
          </a:bodyPr>
          <a:lstStyle/>
          <a:p>
            <a:pPr>
              <a:lnSpc>
                <a:spcPts val="8363"/>
              </a:lnSpc>
            </a:pPr>
            <a:r>
              <a:rPr lang="en-US" sz="7603" spc="965">
                <a:solidFill>
                  <a:srgbClr val="000000"/>
                </a:solidFill>
                <a:latin typeface="Bebas Neue Bold"/>
              </a:rPr>
              <a:t>program overview</a:t>
            </a:r>
          </a:p>
        </p:txBody>
      </p:sp>
      <p:sp>
        <p:nvSpPr>
          <p:cNvPr id="7" name="TextBox 7"/>
          <p:cNvSpPr txBox="1"/>
          <p:nvPr/>
        </p:nvSpPr>
        <p:spPr>
          <a:xfrm>
            <a:off x="1893214" y="2134920"/>
            <a:ext cx="6186484" cy="1250814"/>
          </a:xfrm>
          <a:prstGeom prst="rect">
            <a:avLst/>
          </a:prstGeom>
        </p:spPr>
        <p:txBody>
          <a:bodyPr lIns="0" tIns="0" rIns="0" bIns="0" rtlCol="0" anchor="t">
            <a:spAutoFit/>
          </a:bodyPr>
          <a:lstStyle/>
          <a:p>
            <a:pPr algn="ctr">
              <a:lnSpc>
                <a:spcPts val="5320"/>
              </a:lnSpc>
              <a:spcBef>
                <a:spcPct val="0"/>
              </a:spcBef>
            </a:pPr>
            <a:r>
              <a:rPr lang="en-US" sz="3800" spc="300">
                <a:solidFill>
                  <a:srgbClr val="000000"/>
                </a:solidFill>
                <a:latin typeface="Lato Bold"/>
              </a:rPr>
              <a:t>Check out our website! </a:t>
            </a:r>
            <a:r>
              <a:rPr lang="en-US" sz="3800" spc="300">
                <a:solidFill>
                  <a:srgbClr val="5271FF"/>
                </a:solidFill>
                <a:latin typeface="Lato Bold"/>
              </a:rPr>
              <a:t>ealc.ucdavis.edu</a:t>
            </a:r>
          </a:p>
        </p:txBody>
      </p:sp>
      <p:sp>
        <p:nvSpPr>
          <p:cNvPr id="8" name="TextBox 8"/>
          <p:cNvSpPr txBox="1"/>
          <p:nvPr/>
        </p:nvSpPr>
        <p:spPr>
          <a:xfrm>
            <a:off x="1272029" y="3689240"/>
            <a:ext cx="7428854" cy="2276064"/>
          </a:xfrm>
          <a:prstGeom prst="rect">
            <a:avLst/>
          </a:prstGeom>
        </p:spPr>
        <p:txBody>
          <a:bodyPr lIns="0" tIns="0" rIns="0" bIns="0" rtlCol="0" anchor="t">
            <a:spAutoFit/>
          </a:bodyPr>
          <a:lstStyle/>
          <a:p>
            <a:pPr algn="ctr">
              <a:lnSpc>
                <a:spcPts val="4479"/>
              </a:lnSpc>
              <a:spcBef>
                <a:spcPct val="0"/>
              </a:spcBef>
            </a:pPr>
            <a:r>
              <a:rPr lang="en-US" sz="3199" spc="252">
                <a:solidFill>
                  <a:srgbClr val="000000"/>
                </a:solidFill>
                <a:latin typeface="Lato"/>
              </a:rPr>
              <a:t>Under the </a:t>
            </a:r>
            <a:r>
              <a:rPr lang="en-US" sz="3199" spc="252">
                <a:solidFill>
                  <a:srgbClr val="000000"/>
                </a:solidFill>
                <a:latin typeface="Lato Bold"/>
              </a:rPr>
              <a:t>"Academics"</a:t>
            </a:r>
            <a:r>
              <a:rPr lang="en-US" sz="3199" spc="252">
                <a:solidFill>
                  <a:srgbClr val="000000"/>
                </a:solidFill>
                <a:latin typeface="Lato"/>
              </a:rPr>
              <a:t> tab, hover over </a:t>
            </a:r>
            <a:r>
              <a:rPr lang="en-US" sz="3199" spc="252">
                <a:solidFill>
                  <a:srgbClr val="000000"/>
                </a:solidFill>
                <a:latin typeface="Lato Bold"/>
              </a:rPr>
              <a:t>"Advising"</a:t>
            </a:r>
            <a:r>
              <a:rPr lang="en-US" sz="3199" spc="252">
                <a:solidFill>
                  <a:srgbClr val="000000"/>
                </a:solidFill>
                <a:latin typeface="Lato"/>
              </a:rPr>
              <a:t> and you will find degree requirements for the Chinese and Japanese majors.</a:t>
            </a:r>
          </a:p>
        </p:txBody>
      </p:sp>
      <p:grpSp>
        <p:nvGrpSpPr>
          <p:cNvPr id="9" name="Group 9"/>
          <p:cNvGrpSpPr/>
          <p:nvPr/>
        </p:nvGrpSpPr>
        <p:grpSpPr>
          <a:xfrm>
            <a:off x="1552309" y="8953500"/>
            <a:ext cx="409505" cy="255128"/>
            <a:chOff x="0" y="0"/>
            <a:chExt cx="2974136" cy="1852930"/>
          </a:xfrm>
        </p:grpSpPr>
        <p:sp>
          <p:nvSpPr>
            <p:cNvPr id="10" name="Freeform 10"/>
            <p:cNvSpPr/>
            <p:nvPr/>
          </p:nvSpPr>
          <p:spPr>
            <a:xfrm>
              <a:off x="0" y="0"/>
              <a:ext cx="2974136" cy="1854200"/>
            </a:xfrm>
            <a:custGeom>
              <a:avLst/>
              <a:gdLst/>
              <a:ahLst/>
              <a:cxnLst/>
              <a:rect l="l" t="t" r="r" b="b"/>
              <a:pathLst>
                <a:path w="2974136" h="1854200">
                  <a:moveTo>
                    <a:pt x="2873806" y="739140"/>
                  </a:moveTo>
                  <a:lnTo>
                    <a:pt x="1953056" y="49530"/>
                  </a:lnTo>
                  <a:cubicBezTo>
                    <a:pt x="1908606" y="16510"/>
                    <a:pt x="1860346" y="0"/>
                    <a:pt x="1810816" y="0"/>
                  </a:cubicBezTo>
                  <a:cubicBezTo>
                    <a:pt x="1705406" y="0"/>
                    <a:pt x="1627936" y="81280"/>
                    <a:pt x="1627936" y="194310"/>
                  </a:cubicBezTo>
                  <a:lnTo>
                    <a:pt x="1627936" y="605790"/>
                  </a:lnTo>
                  <a:lnTo>
                    <a:pt x="313690" y="605790"/>
                  </a:lnTo>
                  <a:cubicBezTo>
                    <a:pt x="139700" y="609600"/>
                    <a:pt x="0" y="751840"/>
                    <a:pt x="0" y="927100"/>
                  </a:cubicBezTo>
                  <a:cubicBezTo>
                    <a:pt x="0" y="1102360"/>
                    <a:pt x="139700" y="1244600"/>
                    <a:pt x="313690" y="1248410"/>
                  </a:cubicBezTo>
                  <a:lnTo>
                    <a:pt x="1627936" y="1248410"/>
                  </a:lnTo>
                  <a:lnTo>
                    <a:pt x="1627936" y="1659890"/>
                  </a:lnTo>
                  <a:cubicBezTo>
                    <a:pt x="1627936" y="1772920"/>
                    <a:pt x="1705406" y="1854200"/>
                    <a:pt x="1810816" y="1854200"/>
                  </a:cubicBezTo>
                  <a:cubicBezTo>
                    <a:pt x="1860346" y="1854200"/>
                    <a:pt x="1908606" y="1836420"/>
                    <a:pt x="1953056" y="1803400"/>
                  </a:cubicBezTo>
                  <a:lnTo>
                    <a:pt x="2873806" y="1115060"/>
                  </a:lnTo>
                  <a:cubicBezTo>
                    <a:pt x="2937306" y="1066800"/>
                    <a:pt x="2974136" y="998220"/>
                    <a:pt x="2974136" y="927100"/>
                  </a:cubicBezTo>
                  <a:cubicBezTo>
                    <a:pt x="2974136" y="854710"/>
                    <a:pt x="2937306" y="787400"/>
                    <a:pt x="2873806" y="739140"/>
                  </a:cubicBezTo>
                  <a:close/>
                </a:path>
              </a:pathLst>
            </a:custGeom>
            <a:solidFill>
              <a:srgbClr val="B24037"/>
            </a:solidFill>
          </p:spPr>
        </p:sp>
      </p:grpSp>
      <p:pic>
        <p:nvPicPr>
          <p:cNvPr id="12" name="Audio 11">
            <a:hlinkClick r:id="" action="ppaction://media"/>
            <a:extLst>
              <a:ext uri="{FF2B5EF4-FFF2-40B4-BE49-F238E27FC236}">
                <a16:creationId xmlns:a16="http://schemas.microsoft.com/office/drawing/2014/main" id="{44DF0BE3-AADE-FC43-AE5E-2922867452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6881"/>
    </mc:Choice>
    <mc:Fallback xmlns="">
      <p:transition spd="slow" advTm="106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14701354" y="761323"/>
            <a:ext cx="914902" cy="914902"/>
          </a:xfrm>
          <a:prstGeom prst="rect">
            <a:avLst/>
          </a:prstGeom>
        </p:spPr>
      </p:pic>
      <p:grpSp>
        <p:nvGrpSpPr>
          <p:cNvPr id="3" name="Group 3"/>
          <p:cNvGrpSpPr/>
          <p:nvPr/>
        </p:nvGrpSpPr>
        <p:grpSpPr>
          <a:xfrm>
            <a:off x="3125589" y="4809085"/>
            <a:ext cx="5891048" cy="1570450"/>
            <a:chOff x="0" y="0"/>
            <a:chExt cx="2477282" cy="660400"/>
          </a:xfrm>
        </p:grpSpPr>
        <p:sp>
          <p:nvSpPr>
            <p:cNvPr id="4" name="Freeform 4"/>
            <p:cNvSpPr/>
            <p:nvPr/>
          </p:nvSpPr>
          <p:spPr>
            <a:xfrm>
              <a:off x="31750" y="31750"/>
              <a:ext cx="2413782" cy="596900"/>
            </a:xfrm>
            <a:custGeom>
              <a:avLst/>
              <a:gdLst/>
              <a:ahLst/>
              <a:cxnLst/>
              <a:rect l="l" t="t" r="r" b="b"/>
              <a:pathLst>
                <a:path w="2413782" h="596900">
                  <a:moveTo>
                    <a:pt x="2321072" y="596900"/>
                  </a:moveTo>
                  <a:lnTo>
                    <a:pt x="92710" y="596900"/>
                  </a:lnTo>
                  <a:cubicBezTo>
                    <a:pt x="41910" y="596900"/>
                    <a:pt x="0" y="554990"/>
                    <a:pt x="0" y="504190"/>
                  </a:cubicBezTo>
                  <a:lnTo>
                    <a:pt x="0" y="92710"/>
                  </a:lnTo>
                  <a:cubicBezTo>
                    <a:pt x="0" y="41910"/>
                    <a:pt x="41910" y="0"/>
                    <a:pt x="92710" y="0"/>
                  </a:cubicBezTo>
                  <a:lnTo>
                    <a:pt x="2319802" y="0"/>
                  </a:lnTo>
                  <a:cubicBezTo>
                    <a:pt x="2370602" y="0"/>
                    <a:pt x="2412512" y="41910"/>
                    <a:pt x="2412512" y="92710"/>
                  </a:cubicBezTo>
                  <a:lnTo>
                    <a:pt x="2412512" y="502920"/>
                  </a:lnTo>
                  <a:cubicBezTo>
                    <a:pt x="2413782" y="554990"/>
                    <a:pt x="2371872" y="596900"/>
                    <a:pt x="2321072" y="596900"/>
                  </a:cubicBezTo>
                  <a:close/>
                </a:path>
              </a:pathLst>
            </a:custGeom>
            <a:solidFill>
              <a:srgbClr val="FFFFFF"/>
            </a:solidFill>
          </p:spPr>
        </p:sp>
        <p:sp>
          <p:nvSpPr>
            <p:cNvPr id="5" name="Freeform 5"/>
            <p:cNvSpPr/>
            <p:nvPr/>
          </p:nvSpPr>
          <p:spPr>
            <a:xfrm>
              <a:off x="0" y="0"/>
              <a:ext cx="2477282" cy="660400"/>
            </a:xfrm>
            <a:custGeom>
              <a:avLst/>
              <a:gdLst/>
              <a:ahLst/>
              <a:cxnLst/>
              <a:rect l="l" t="t" r="r" b="b"/>
              <a:pathLst>
                <a:path w="2477282" h="660400">
                  <a:moveTo>
                    <a:pt x="2352822" y="59690"/>
                  </a:moveTo>
                  <a:cubicBezTo>
                    <a:pt x="2388382" y="59690"/>
                    <a:pt x="2417592" y="88900"/>
                    <a:pt x="2417592" y="124460"/>
                  </a:cubicBezTo>
                  <a:lnTo>
                    <a:pt x="2417592" y="535940"/>
                  </a:lnTo>
                  <a:cubicBezTo>
                    <a:pt x="2417592" y="571500"/>
                    <a:pt x="2388382" y="600710"/>
                    <a:pt x="2352822" y="600710"/>
                  </a:cubicBezTo>
                  <a:lnTo>
                    <a:pt x="124460" y="600710"/>
                  </a:lnTo>
                  <a:cubicBezTo>
                    <a:pt x="88900" y="600710"/>
                    <a:pt x="59690" y="571500"/>
                    <a:pt x="59690" y="535940"/>
                  </a:cubicBezTo>
                  <a:lnTo>
                    <a:pt x="59690" y="124460"/>
                  </a:lnTo>
                  <a:cubicBezTo>
                    <a:pt x="59690" y="88900"/>
                    <a:pt x="88900" y="59690"/>
                    <a:pt x="124460" y="59690"/>
                  </a:cubicBezTo>
                  <a:lnTo>
                    <a:pt x="2352822" y="59690"/>
                  </a:lnTo>
                  <a:moveTo>
                    <a:pt x="2352822" y="0"/>
                  </a:moveTo>
                  <a:lnTo>
                    <a:pt x="124460" y="0"/>
                  </a:lnTo>
                  <a:cubicBezTo>
                    <a:pt x="55880" y="0"/>
                    <a:pt x="0" y="55880"/>
                    <a:pt x="0" y="124460"/>
                  </a:cubicBezTo>
                  <a:lnTo>
                    <a:pt x="0" y="535940"/>
                  </a:lnTo>
                  <a:cubicBezTo>
                    <a:pt x="0" y="604520"/>
                    <a:pt x="55880" y="660400"/>
                    <a:pt x="124460" y="660400"/>
                  </a:cubicBezTo>
                  <a:lnTo>
                    <a:pt x="2352822" y="660400"/>
                  </a:lnTo>
                  <a:cubicBezTo>
                    <a:pt x="2421402" y="660400"/>
                    <a:pt x="2477282" y="604520"/>
                    <a:pt x="2477282" y="535940"/>
                  </a:cubicBezTo>
                  <a:lnTo>
                    <a:pt x="2477282" y="124460"/>
                  </a:lnTo>
                  <a:cubicBezTo>
                    <a:pt x="2477282" y="55880"/>
                    <a:pt x="2421402" y="0"/>
                    <a:pt x="2352822" y="0"/>
                  </a:cubicBezTo>
                  <a:close/>
                </a:path>
              </a:pathLst>
            </a:custGeom>
            <a:solidFill>
              <a:srgbClr val="004AAD"/>
            </a:solidFill>
          </p:spPr>
        </p:sp>
      </p:grpSp>
      <p:sp>
        <p:nvSpPr>
          <p:cNvPr id="6" name="TextBox 6"/>
          <p:cNvSpPr txBox="1"/>
          <p:nvPr/>
        </p:nvSpPr>
        <p:spPr>
          <a:xfrm>
            <a:off x="4588874" y="5179402"/>
            <a:ext cx="2023177" cy="845752"/>
          </a:xfrm>
          <a:prstGeom prst="rect">
            <a:avLst/>
          </a:prstGeom>
        </p:spPr>
        <p:txBody>
          <a:bodyPr lIns="0" tIns="0" rIns="0" bIns="0" rtlCol="0" anchor="t">
            <a:spAutoFit/>
          </a:bodyPr>
          <a:lstStyle/>
          <a:p>
            <a:pPr algn="ctr">
              <a:lnSpc>
                <a:spcPts val="6591"/>
              </a:lnSpc>
            </a:pPr>
            <a:r>
              <a:rPr lang="en-US" sz="6046">
                <a:solidFill>
                  <a:srgbClr val="000000"/>
                </a:solidFill>
                <a:latin typeface="Amatic SC Bold"/>
              </a:rPr>
              <a:t>writing</a:t>
            </a:r>
          </a:p>
        </p:txBody>
      </p:sp>
      <p:pic>
        <p:nvPicPr>
          <p:cNvPr id="7" name="Picture 7"/>
          <p:cNvPicPr>
            <a:picLocks noChangeAspect="1"/>
          </p:cNvPicPr>
          <p:nvPr/>
        </p:nvPicPr>
        <p:blipFill>
          <a:blip r:embed="rId6"/>
          <a:srcRect/>
          <a:stretch>
            <a:fillRect/>
          </a:stretch>
        </p:blipFill>
        <p:spPr>
          <a:xfrm>
            <a:off x="6526432" y="5075561"/>
            <a:ext cx="986758" cy="986758"/>
          </a:xfrm>
          <a:prstGeom prst="rect">
            <a:avLst/>
          </a:prstGeom>
        </p:spPr>
      </p:pic>
      <p:grpSp>
        <p:nvGrpSpPr>
          <p:cNvPr id="8" name="Group 8"/>
          <p:cNvGrpSpPr/>
          <p:nvPr/>
        </p:nvGrpSpPr>
        <p:grpSpPr>
          <a:xfrm>
            <a:off x="9264627" y="3007720"/>
            <a:ext cx="5891048" cy="1570450"/>
            <a:chOff x="0" y="0"/>
            <a:chExt cx="2477282" cy="660400"/>
          </a:xfrm>
        </p:grpSpPr>
        <p:sp>
          <p:nvSpPr>
            <p:cNvPr id="9" name="Freeform 9"/>
            <p:cNvSpPr/>
            <p:nvPr/>
          </p:nvSpPr>
          <p:spPr>
            <a:xfrm>
              <a:off x="31750" y="31750"/>
              <a:ext cx="2413782" cy="596900"/>
            </a:xfrm>
            <a:custGeom>
              <a:avLst/>
              <a:gdLst/>
              <a:ahLst/>
              <a:cxnLst/>
              <a:rect l="l" t="t" r="r" b="b"/>
              <a:pathLst>
                <a:path w="2413782" h="596900">
                  <a:moveTo>
                    <a:pt x="2321072" y="596900"/>
                  </a:moveTo>
                  <a:lnTo>
                    <a:pt x="92710" y="596900"/>
                  </a:lnTo>
                  <a:cubicBezTo>
                    <a:pt x="41910" y="596900"/>
                    <a:pt x="0" y="554990"/>
                    <a:pt x="0" y="504190"/>
                  </a:cubicBezTo>
                  <a:lnTo>
                    <a:pt x="0" y="92710"/>
                  </a:lnTo>
                  <a:cubicBezTo>
                    <a:pt x="0" y="41910"/>
                    <a:pt x="41910" y="0"/>
                    <a:pt x="92710" y="0"/>
                  </a:cubicBezTo>
                  <a:lnTo>
                    <a:pt x="2319802" y="0"/>
                  </a:lnTo>
                  <a:cubicBezTo>
                    <a:pt x="2370602" y="0"/>
                    <a:pt x="2412512" y="41910"/>
                    <a:pt x="2412512" y="92710"/>
                  </a:cubicBezTo>
                  <a:lnTo>
                    <a:pt x="2412512" y="502920"/>
                  </a:lnTo>
                  <a:cubicBezTo>
                    <a:pt x="2413782" y="554990"/>
                    <a:pt x="2371872" y="596900"/>
                    <a:pt x="2321072" y="596900"/>
                  </a:cubicBezTo>
                  <a:close/>
                </a:path>
              </a:pathLst>
            </a:custGeom>
            <a:solidFill>
              <a:srgbClr val="FFFFFF"/>
            </a:solidFill>
          </p:spPr>
        </p:sp>
        <p:sp>
          <p:nvSpPr>
            <p:cNvPr id="10" name="Freeform 10"/>
            <p:cNvSpPr/>
            <p:nvPr/>
          </p:nvSpPr>
          <p:spPr>
            <a:xfrm>
              <a:off x="0" y="0"/>
              <a:ext cx="2477282" cy="660400"/>
            </a:xfrm>
            <a:custGeom>
              <a:avLst/>
              <a:gdLst/>
              <a:ahLst/>
              <a:cxnLst/>
              <a:rect l="l" t="t" r="r" b="b"/>
              <a:pathLst>
                <a:path w="2477282" h="660400">
                  <a:moveTo>
                    <a:pt x="2352822" y="59690"/>
                  </a:moveTo>
                  <a:cubicBezTo>
                    <a:pt x="2388382" y="59690"/>
                    <a:pt x="2417592" y="88900"/>
                    <a:pt x="2417592" y="124460"/>
                  </a:cubicBezTo>
                  <a:lnTo>
                    <a:pt x="2417592" y="535940"/>
                  </a:lnTo>
                  <a:cubicBezTo>
                    <a:pt x="2417592" y="571500"/>
                    <a:pt x="2388382" y="600710"/>
                    <a:pt x="2352822" y="600710"/>
                  </a:cubicBezTo>
                  <a:lnTo>
                    <a:pt x="124460" y="600710"/>
                  </a:lnTo>
                  <a:cubicBezTo>
                    <a:pt x="88900" y="600710"/>
                    <a:pt x="59690" y="571500"/>
                    <a:pt x="59690" y="535940"/>
                  </a:cubicBezTo>
                  <a:lnTo>
                    <a:pt x="59690" y="124460"/>
                  </a:lnTo>
                  <a:cubicBezTo>
                    <a:pt x="59690" y="88900"/>
                    <a:pt x="88900" y="59690"/>
                    <a:pt x="124460" y="59690"/>
                  </a:cubicBezTo>
                  <a:lnTo>
                    <a:pt x="2352822" y="59690"/>
                  </a:lnTo>
                  <a:moveTo>
                    <a:pt x="2352822" y="0"/>
                  </a:moveTo>
                  <a:lnTo>
                    <a:pt x="124460" y="0"/>
                  </a:lnTo>
                  <a:cubicBezTo>
                    <a:pt x="55880" y="0"/>
                    <a:pt x="0" y="55880"/>
                    <a:pt x="0" y="124460"/>
                  </a:cubicBezTo>
                  <a:lnTo>
                    <a:pt x="0" y="535940"/>
                  </a:lnTo>
                  <a:cubicBezTo>
                    <a:pt x="0" y="604520"/>
                    <a:pt x="55880" y="660400"/>
                    <a:pt x="124460" y="660400"/>
                  </a:cubicBezTo>
                  <a:lnTo>
                    <a:pt x="2352822" y="660400"/>
                  </a:lnTo>
                  <a:cubicBezTo>
                    <a:pt x="2421402" y="660400"/>
                    <a:pt x="2477282" y="604520"/>
                    <a:pt x="2477282" y="535940"/>
                  </a:cubicBezTo>
                  <a:lnTo>
                    <a:pt x="2477282" y="124460"/>
                  </a:lnTo>
                  <a:cubicBezTo>
                    <a:pt x="2477282" y="55880"/>
                    <a:pt x="2421402" y="0"/>
                    <a:pt x="2352822" y="0"/>
                  </a:cubicBezTo>
                  <a:close/>
                </a:path>
              </a:pathLst>
            </a:custGeom>
            <a:solidFill>
              <a:srgbClr val="004AAD"/>
            </a:solidFill>
          </p:spPr>
        </p:sp>
      </p:grpSp>
      <p:grpSp>
        <p:nvGrpSpPr>
          <p:cNvPr id="11" name="Group 11"/>
          <p:cNvGrpSpPr/>
          <p:nvPr/>
        </p:nvGrpSpPr>
        <p:grpSpPr>
          <a:xfrm>
            <a:off x="3126068" y="3007720"/>
            <a:ext cx="5891048" cy="1570450"/>
            <a:chOff x="0" y="0"/>
            <a:chExt cx="2477282" cy="660400"/>
          </a:xfrm>
        </p:grpSpPr>
        <p:sp>
          <p:nvSpPr>
            <p:cNvPr id="12" name="Freeform 12"/>
            <p:cNvSpPr/>
            <p:nvPr/>
          </p:nvSpPr>
          <p:spPr>
            <a:xfrm>
              <a:off x="31750" y="31750"/>
              <a:ext cx="2413782" cy="596900"/>
            </a:xfrm>
            <a:custGeom>
              <a:avLst/>
              <a:gdLst/>
              <a:ahLst/>
              <a:cxnLst/>
              <a:rect l="l" t="t" r="r" b="b"/>
              <a:pathLst>
                <a:path w="2413782" h="596900">
                  <a:moveTo>
                    <a:pt x="2321072" y="596900"/>
                  </a:moveTo>
                  <a:lnTo>
                    <a:pt x="92710" y="596900"/>
                  </a:lnTo>
                  <a:cubicBezTo>
                    <a:pt x="41910" y="596900"/>
                    <a:pt x="0" y="554990"/>
                    <a:pt x="0" y="504190"/>
                  </a:cubicBezTo>
                  <a:lnTo>
                    <a:pt x="0" y="92710"/>
                  </a:lnTo>
                  <a:cubicBezTo>
                    <a:pt x="0" y="41910"/>
                    <a:pt x="41910" y="0"/>
                    <a:pt x="92710" y="0"/>
                  </a:cubicBezTo>
                  <a:lnTo>
                    <a:pt x="2319802" y="0"/>
                  </a:lnTo>
                  <a:cubicBezTo>
                    <a:pt x="2370602" y="0"/>
                    <a:pt x="2412512" y="41910"/>
                    <a:pt x="2412512" y="92710"/>
                  </a:cubicBezTo>
                  <a:lnTo>
                    <a:pt x="2412512" y="502920"/>
                  </a:lnTo>
                  <a:cubicBezTo>
                    <a:pt x="2413782" y="554990"/>
                    <a:pt x="2371872" y="596900"/>
                    <a:pt x="2321072" y="596900"/>
                  </a:cubicBezTo>
                  <a:close/>
                </a:path>
              </a:pathLst>
            </a:custGeom>
            <a:solidFill>
              <a:srgbClr val="FFFFFF"/>
            </a:solidFill>
          </p:spPr>
        </p:sp>
        <p:sp>
          <p:nvSpPr>
            <p:cNvPr id="13" name="Freeform 13"/>
            <p:cNvSpPr/>
            <p:nvPr/>
          </p:nvSpPr>
          <p:spPr>
            <a:xfrm>
              <a:off x="0" y="0"/>
              <a:ext cx="2477282" cy="660400"/>
            </a:xfrm>
            <a:custGeom>
              <a:avLst/>
              <a:gdLst/>
              <a:ahLst/>
              <a:cxnLst/>
              <a:rect l="l" t="t" r="r" b="b"/>
              <a:pathLst>
                <a:path w="2477282" h="660400">
                  <a:moveTo>
                    <a:pt x="2352822" y="59690"/>
                  </a:moveTo>
                  <a:cubicBezTo>
                    <a:pt x="2388382" y="59690"/>
                    <a:pt x="2417592" y="88900"/>
                    <a:pt x="2417592" y="124460"/>
                  </a:cubicBezTo>
                  <a:lnTo>
                    <a:pt x="2417592" y="535940"/>
                  </a:lnTo>
                  <a:cubicBezTo>
                    <a:pt x="2417592" y="571500"/>
                    <a:pt x="2388382" y="600710"/>
                    <a:pt x="2352822" y="600710"/>
                  </a:cubicBezTo>
                  <a:lnTo>
                    <a:pt x="124460" y="600710"/>
                  </a:lnTo>
                  <a:cubicBezTo>
                    <a:pt x="88900" y="600710"/>
                    <a:pt x="59690" y="571500"/>
                    <a:pt x="59690" y="535940"/>
                  </a:cubicBezTo>
                  <a:lnTo>
                    <a:pt x="59690" y="124460"/>
                  </a:lnTo>
                  <a:cubicBezTo>
                    <a:pt x="59690" y="88900"/>
                    <a:pt x="88900" y="59690"/>
                    <a:pt x="124460" y="59690"/>
                  </a:cubicBezTo>
                  <a:lnTo>
                    <a:pt x="2352822" y="59690"/>
                  </a:lnTo>
                  <a:moveTo>
                    <a:pt x="2352822" y="0"/>
                  </a:moveTo>
                  <a:lnTo>
                    <a:pt x="124460" y="0"/>
                  </a:lnTo>
                  <a:cubicBezTo>
                    <a:pt x="55880" y="0"/>
                    <a:pt x="0" y="55880"/>
                    <a:pt x="0" y="124460"/>
                  </a:cubicBezTo>
                  <a:lnTo>
                    <a:pt x="0" y="535940"/>
                  </a:lnTo>
                  <a:cubicBezTo>
                    <a:pt x="0" y="604520"/>
                    <a:pt x="55880" y="660400"/>
                    <a:pt x="124460" y="660400"/>
                  </a:cubicBezTo>
                  <a:lnTo>
                    <a:pt x="2352822" y="660400"/>
                  </a:lnTo>
                  <a:cubicBezTo>
                    <a:pt x="2421402" y="660400"/>
                    <a:pt x="2477282" y="604520"/>
                    <a:pt x="2477282" y="535940"/>
                  </a:cubicBezTo>
                  <a:lnTo>
                    <a:pt x="2477282" y="124460"/>
                  </a:lnTo>
                  <a:cubicBezTo>
                    <a:pt x="2477282" y="55880"/>
                    <a:pt x="2421402" y="0"/>
                    <a:pt x="2352822" y="0"/>
                  </a:cubicBezTo>
                  <a:close/>
                </a:path>
              </a:pathLst>
            </a:custGeom>
            <a:solidFill>
              <a:srgbClr val="004AAD"/>
            </a:solidFill>
          </p:spPr>
        </p:sp>
      </p:grpSp>
      <p:pic>
        <p:nvPicPr>
          <p:cNvPr id="14" name="Picture 14"/>
          <p:cNvPicPr>
            <a:picLocks noChangeAspect="1"/>
          </p:cNvPicPr>
          <p:nvPr/>
        </p:nvPicPr>
        <p:blipFill>
          <a:blip r:embed="rId7"/>
          <a:srcRect/>
          <a:stretch>
            <a:fillRect/>
          </a:stretch>
        </p:blipFill>
        <p:spPr>
          <a:xfrm>
            <a:off x="7472027" y="3319777"/>
            <a:ext cx="950137" cy="946337"/>
          </a:xfrm>
          <a:prstGeom prst="rect">
            <a:avLst/>
          </a:prstGeom>
        </p:spPr>
      </p:pic>
      <p:grpSp>
        <p:nvGrpSpPr>
          <p:cNvPr id="15" name="Group 15"/>
          <p:cNvGrpSpPr/>
          <p:nvPr/>
        </p:nvGrpSpPr>
        <p:grpSpPr>
          <a:xfrm>
            <a:off x="9264627" y="4809085"/>
            <a:ext cx="5891048" cy="1570450"/>
            <a:chOff x="0" y="0"/>
            <a:chExt cx="2477282" cy="660400"/>
          </a:xfrm>
        </p:grpSpPr>
        <p:sp>
          <p:nvSpPr>
            <p:cNvPr id="16" name="Freeform 16"/>
            <p:cNvSpPr/>
            <p:nvPr/>
          </p:nvSpPr>
          <p:spPr>
            <a:xfrm>
              <a:off x="31750" y="31750"/>
              <a:ext cx="2413782" cy="596900"/>
            </a:xfrm>
            <a:custGeom>
              <a:avLst/>
              <a:gdLst/>
              <a:ahLst/>
              <a:cxnLst/>
              <a:rect l="l" t="t" r="r" b="b"/>
              <a:pathLst>
                <a:path w="2413782" h="596900">
                  <a:moveTo>
                    <a:pt x="2321072" y="596900"/>
                  </a:moveTo>
                  <a:lnTo>
                    <a:pt x="92710" y="596900"/>
                  </a:lnTo>
                  <a:cubicBezTo>
                    <a:pt x="41910" y="596900"/>
                    <a:pt x="0" y="554990"/>
                    <a:pt x="0" y="504190"/>
                  </a:cubicBezTo>
                  <a:lnTo>
                    <a:pt x="0" y="92710"/>
                  </a:lnTo>
                  <a:cubicBezTo>
                    <a:pt x="0" y="41910"/>
                    <a:pt x="41910" y="0"/>
                    <a:pt x="92710" y="0"/>
                  </a:cubicBezTo>
                  <a:lnTo>
                    <a:pt x="2319802" y="0"/>
                  </a:lnTo>
                  <a:cubicBezTo>
                    <a:pt x="2370602" y="0"/>
                    <a:pt x="2412512" y="41910"/>
                    <a:pt x="2412512" y="92710"/>
                  </a:cubicBezTo>
                  <a:lnTo>
                    <a:pt x="2412512" y="502920"/>
                  </a:lnTo>
                  <a:cubicBezTo>
                    <a:pt x="2413782" y="554990"/>
                    <a:pt x="2371872" y="596900"/>
                    <a:pt x="2321072" y="596900"/>
                  </a:cubicBezTo>
                  <a:close/>
                </a:path>
              </a:pathLst>
            </a:custGeom>
            <a:solidFill>
              <a:srgbClr val="FFFFFF"/>
            </a:solidFill>
          </p:spPr>
        </p:sp>
        <p:sp>
          <p:nvSpPr>
            <p:cNvPr id="17" name="Freeform 17"/>
            <p:cNvSpPr/>
            <p:nvPr/>
          </p:nvSpPr>
          <p:spPr>
            <a:xfrm>
              <a:off x="0" y="0"/>
              <a:ext cx="2477282" cy="660400"/>
            </a:xfrm>
            <a:custGeom>
              <a:avLst/>
              <a:gdLst/>
              <a:ahLst/>
              <a:cxnLst/>
              <a:rect l="l" t="t" r="r" b="b"/>
              <a:pathLst>
                <a:path w="2477282" h="660400">
                  <a:moveTo>
                    <a:pt x="2352822" y="59690"/>
                  </a:moveTo>
                  <a:cubicBezTo>
                    <a:pt x="2388382" y="59690"/>
                    <a:pt x="2417592" y="88900"/>
                    <a:pt x="2417592" y="124460"/>
                  </a:cubicBezTo>
                  <a:lnTo>
                    <a:pt x="2417592" y="535940"/>
                  </a:lnTo>
                  <a:cubicBezTo>
                    <a:pt x="2417592" y="571500"/>
                    <a:pt x="2388382" y="600710"/>
                    <a:pt x="2352822" y="600710"/>
                  </a:cubicBezTo>
                  <a:lnTo>
                    <a:pt x="124460" y="600710"/>
                  </a:lnTo>
                  <a:cubicBezTo>
                    <a:pt x="88900" y="600710"/>
                    <a:pt x="59690" y="571500"/>
                    <a:pt x="59690" y="535940"/>
                  </a:cubicBezTo>
                  <a:lnTo>
                    <a:pt x="59690" y="124460"/>
                  </a:lnTo>
                  <a:cubicBezTo>
                    <a:pt x="59690" y="88900"/>
                    <a:pt x="88900" y="59690"/>
                    <a:pt x="124460" y="59690"/>
                  </a:cubicBezTo>
                  <a:lnTo>
                    <a:pt x="2352822" y="59690"/>
                  </a:lnTo>
                  <a:moveTo>
                    <a:pt x="2352822" y="0"/>
                  </a:moveTo>
                  <a:lnTo>
                    <a:pt x="124460" y="0"/>
                  </a:lnTo>
                  <a:cubicBezTo>
                    <a:pt x="55880" y="0"/>
                    <a:pt x="0" y="55880"/>
                    <a:pt x="0" y="124460"/>
                  </a:cubicBezTo>
                  <a:lnTo>
                    <a:pt x="0" y="535940"/>
                  </a:lnTo>
                  <a:cubicBezTo>
                    <a:pt x="0" y="604520"/>
                    <a:pt x="55880" y="660400"/>
                    <a:pt x="124460" y="660400"/>
                  </a:cubicBezTo>
                  <a:lnTo>
                    <a:pt x="2352822" y="660400"/>
                  </a:lnTo>
                  <a:cubicBezTo>
                    <a:pt x="2421402" y="660400"/>
                    <a:pt x="2477282" y="604520"/>
                    <a:pt x="2477282" y="535940"/>
                  </a:cubicBezTo>
                  <a:lnTo>
                    <a:pt x="2477282" y="124460"/>
                  </a:lnTo>
                  <a:cubicBezTo>
                    <a:pt x="2477282" y="55880"/>
                    <a:pt x="2421402" y="0"/>
                    <a:pt x="2352822" y="0"/>
                  </a:cubicBezTo>
                  <a:close/>
                </a:path>
              </a:pathLst>
            </a:custGeom>
            <a:solidFill>
              <a:srgbClr val="004AAD"/>
            </a:solidFill>
          </p:spPr>
        </p:sp>
      </p:grpSp>
      <p:pic>
        <p:nvPicPr>
          <p:cNvPr id="18" name="Picture 18"/>
          <p:cNvPicPr>
            <a:picLocks noChangeAspect="1"/>
          </p:cNvPicPr>
          <p:nvPr/>
        </p:nvPicPr>
        <p:blipFill>
          <a:blip r:embed="rId8"/>
          <a:srcRect/>
          <a:stretch>
            <a:fillRect/>
          </a:stretch>
        </p:blipFill>
        <p:spPr>
          <a:xfrm>
            <a:off x="12962838" y="5146033"/>
            <a:ext cx="895324" cy="896554"/>
          </a:xfrm>
          <a:prstGeom prst="rect">
            <a:avLst/>
          </a:prstGeom>
        </p:spPr>
      </p:pic>
      <p:sp>
        <p:nvSpPr>
          <p:cNvPr id="19" name="TextBox 19"/>
          <p:cNvSpPr txBox="1"/>
          <p:nvPr/>
        </p:nvSpPr>
        <p:spPr>
          <a:xfrm>
            <a:off x="2550235" y="815584"/>
            <a:ext cx="12151119" cy="987357"/>
          </a:xfrm>
          <a:prstGeom prst="rect">
            <a:avLst/>
          </a:prstGeom>
        </p:spPr>
        <p:txBody>
          <a:bodyPr lIns="0" tIns="0" rIns="0" bIns="0" rtlCol="0" anchor="t">
            <a:spAutoFit/>
          </a:bodyPr>
          <a:lstStyle/>
          <a:p>
            <a:pPr algn="ctr">
              <a:lnSpc>
                <a:spcPts val="7304"/>
              </a:lnSpc>
            </a:pPr>
            <a:r>
              <a:rPr lang="en-US" sz="7689" dirty="0">
                <a:solidFill>
                  <a:srgbClr val="000000"/>
                </a:solidFill>
                <a:latin typeface="Amatic SC Bold"/>
              </a:rPr>
              <a:t>what can </a:t>
            </a:r>
            <a:r>
              <a:rPr lang="en-US" sz="7689" dirty="0" err="1">
                <a:solidFill>
                  <a:srgbClr val="000000"/>
                </a:solidFill>
                <a:latin typeface="Amatic SC Bold"/>
              </a:rPr>
              <a:t>i</a:t>
            </a:r>
            <a:r>
              <a:rPr lang="en-US" sz="7689" dirty="0">
                <a:solidFill>
                  <a:srgbClr val="000000"/>
                </a:solidFill>
                <a:latin typeface="Amatic SC Bold"/>
              </a:rPr>
              <a:t> do with </a:t>
            </a:r>
            <a:r>
              <a:rPr lang="en-US" sz="7689" dirty="0" err="1">
                <a:solidFill>
                  <a:srgbClr val="000000"/>
                </a:solidFill>
                <a:latin typeface="Amatic SC Bold"/>
              </a:rPr>
              <a:t>chinese</a:t>
            </a:r>
            <a:r>
              <a:rPr lang="en-US" sz="7689" dirty="0">
                <a:solidFill>
                  <a:srgbClr val="000000"/>
                </a:solidFill>
                <a:latin typeface="Amatic SC Bold"/>
              </a:rPr>
              <a:t> and </a:t>
            </a:r>
            <a:r>
              <a:rPr lang="en-US" sz="7689" dirty="0" err="1">
                <a:solidFill>
                  <a:srgbClr val="000000"/>
                </a:solidFill>
                <a:latin typeface="Amatic SC Bold"/>
              </a:rPr>
              <a:t>japanese</a:t>
            </a:r>
            <a:r>
              <a:rPr lang="en-US" sz="7689" dirty="0">
                <a:solidFill>
                  <a:srgbClr val="000000"/>
                </a:solidFill>
                <a:latin typeface="Amatic SC Bold"/>
              </a:rPr>
              <a:t>??</a:t>
            </a:r>
          </a:p>
        </p:txBody>
      </p:sp>
      <p:sp>
        <p:nvSpPr>
          <p:cNvPr id="20" name="TextBox 20"/>
          <p:cNvSpPr txBox="1"/>
          <p:nvPr/>
        </p:nvSpPr>
        <p:spPr>
          <a:xfrm>
            <a:off x="2957061" y="1930372"/>
            <a:ext cx="12373879" cy="600211"/>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Lato"/>
              </a:rPr>
              <a:t>Anything and everything! Think this way: </a:t>
            </a:r>
            <a:r>
              <a:rPr lang="en-US" sz="3600">
                <a:solidFill>
                  <a:srgbClr val="000000"/>
                </a:solidFill>
                <a:latin typeface="Lato Bold"/>
              </a:rPr>
              <a:t>transferable skills</a:t>
            </a:r>
            <a:r>
              <a:rPr lang="en-US" sz="3600">
                <a:solidFill>
                  <a:srgbClr val="000000"/>
                </a:solidFill>
                <a:latin typeface="Lato"/>
              </a:rPr>
              <a:t>.</a:t>
            </a:r>
          </a:p>
        </p:txBody>
      </p:sp>
      <p:sp>
        <p:nvSpPr>
          <p:cNvPr id="21" name="TextBox 21"/>
          <p:cNvSpPr txBox="1"/>
          <p:nvPr/>
        </p:nvSpPr>
        <p:spPr>
          <a:xfrm>
            <a:off x="10624219" y="5049975"/>
            <a:ext cx="2176562" cy="1028647"/>
          </a:xfrm>
          <a:prstGeom prst="rect">
            <a:avLst/>
          </a:prstGeom>
        </p:spPr>
        <p:txBody>
          <a:bodyPr lIns="0" tIns="0" rIns="0" bIns="0" rtlCol="0" anchor="t">
            <a:spAutoFit/>
          </a:bodyPr>
          <a:lstStyle/>
          <a:p>
            <a:pPr algn="ctr">
              <a:lnSpc>
                <a:spcPts val="8465"/>
              </a:lnSpc>
              <a:spcBef>
                <a:spcPct val="0"/>
              </a:spcBef>
            </a:pPr>
            <a:r>
              <a:rPr lang="en-US" sz="6046" dirty="0">
                <a:solidFill>
                  <a:srgbClr val="000000"/>
                </a:solidFill>
                <a:latin typeface="Amatic SC Bold"/>
              </a:rPr>
              <a:t>teamwork</a:t>
            </a:r>
          </a:p>
        </p:txBody>
      </p:sp>
      <p:sp>
        <p:nvSpPr>
          <p:cNvPr id="22" name="TextBox 22"/>
          <p:cNvSpPr txBox="1"/>
          <p:nvPr/>
        </p:nvSpPr>
        <p:spPr>
          <a:xfrm>
            <a:off x="3721019" y="3224471"/>
            <a:ext cx="3869881" cy="1022648"/>
          </a:xfrm>
          <a:prstGeom prst="rect">
            <a:avLst/>
          </a:prstGeom>
        </p:spPr>
        <p:txBody>
          <a:bodyPr lIns="0" tIns="0" rIns="0" bIns="0" rtlCol="0" anchor="t">
            <a:spAutoFit/>
          </a:bodyPr>
          <a:lstStyle/>
          <a:p>
            <a:pPr algn="ctr">
              <a:lnSpc>
                <a:spcPts val="8465"/>
              </a:lnSpc>
              <a:spcBef>
                <a:spcPct val="0"/>
              </a:spcBef>
            </a:pPr>
            <a:r>
              <a:rPr lang="en-US" sz="6046">
                <a:solidFill>
                  <a:srgbClr val="000000"/>
                </a:solidFill>
                <a:latin typeface="Amatic SC Bold"/>
              </a:rPr>
              <a:t>growth mindset</a:t>
            </a:r>
          </a:p>
        </p:txBody>
      </p:sp>
      <p:pic>
        <p:nvPicPr>
          <p:cNvPr id="23" name="Picture 23"/>
          <p:cNvPicPr>
            <a:picLocks noChangeAspect="1"/>
          </p:cNvPicPr>
          <p:nvPr/>
        </p:nvPicPr>
        <p:blipFill>
          <a:blip r:embed="rId9"/>
          <a:srcRect/>
          <a:stretch>
            <a:fillRect/>
          </a:stretch>
        </p:blipFill>
        <p:spPr>
          <a:xfrm>
            <a:off x="13450373" y="3306128"/>
            <a:ext cx="997623" cy="997623"/>
          </a:xfrm>
          <a:prstGeom prst="rect">
            <a:avLst/>
          </a:prstGeom>
        </p:spPr>
      </p:pic>
      <p:sp>
        <p:nvSpPr>
          <p:cNvPr id="24" name="TextBox 24"/>
          <p:cNvSpPr txBox="1"/>
          <p:nvPr/>
        </p:nvSpPr>
        <p:spPr>
          <a:xfrm>
            <a:off x="10024910" y="3233466"/>
            <a:ext cx="3375181" cy="1028647"/>
          </a:xfrm>
          <a:prstGeom prst="rect">
            <a:avLst/>
          </a:prstGeom>
        </p:spPr>
        <p:txBody>
          <a:bodyPr lIns="0" tIns="0" rIns="0" bIns="0" rtlCol="0" anchor="t">
            <a:spAutoFit/>
          </a:bodyPr>
          <a:lstStyle/>
          <a:p>
            <a:pPr algn="ctr">
              <a:lnSpc>
                <a:spcPts val="8465"/>
              </a:lnSpc>
              <a:spcBef>
                <a:spcPct val="0"/>
              </a:spcBef>
            </a:pPr>
            <a:r>
              <a:rPr lang="en-US" sz="6046">
                <a:solidFill>
                  <a:srgbClr val="000000"/>
                </a:solidFill>
                <a:latin typeface="Amatic SC Bold"/>
              </a:rPr>
              <a:t>public speaking</a:t>
            </a:r>
          </a:p>
        </p:txBody>
      </p:sp>
      <p:sp>
        <p:nvSpPr>
          <p:cNvPr id="25" name="TextBox 25"/>
          <p:cNvSpPr txBox="1"/>
          <p:nvPr/>
        </p:nvSpPr>
        <p:spPr>
          <a:xfrm>
            <a:off x="4309440" y="8391913"/>
            <a:ext cx="3607397" cy="1271169"/>
          </a:xfrm>
          <a:prstGeom prst="rect">
            <a:avLst/>
          </a:prstGeom>
        </p:spPr>
        <p:txBody>
          <a:bodyPr lIns="0" tIns="0" rIns="0" bIns="0" rtlCol="0" anchor="t">
            <a:spAutoFit/>
          </a:bodyPr>
          <a:lstStyle/>
          <a:p>
            <a:pPr>
              <a:lnSpc>
                <a:spcPts val="10552"/>
              </a:lnSpc>
              <a:spcBef>
                <a:spcPct val="0"/>
              </a:spcBef>
            </a:pPr>
            <a:r>
              <a:rPr lang="en-US" sz="7537">
                <a:solidFill>
                  <a:srgbClr val="000000"/>
                </a:solidFill>
                <a:latin typeface="Amatic SC Bold"/>
              </a:rPr>
              <a:t>remember...</a:t>
            </a:r>
          </a:p>
        </p:txBody>
      </p:sp>
      <p:sp>
        <p:nvSpPr>
          <p:cNvPr id="26" name="TextBox 26"/>
          <p:cNvSpPr txBox="1"/>
          <p:nvPr/>
        </p:nvSpPr>
        <p:spPr>
          <a:xfrm>
            <a:off x="6986730" y="8370873"/>
            <a:ext cx="6800582" cy="1303724"/>
          </a:xfrm>
          <a:prstGeom prst="rect">
            <a:avLst/>
          </a:prstGeom>
        </p:spPr>
        <p:txBody>
          <a:bodyPr lIns="0" tIns="0" rIns="0" bIns="0" rtlCol="0" anchor="t">
            <a:spAutoFit/>
          </a:bodyPr>
          <a:lstStyle/>
          <a:p>
            <a:pPr algn="ctr">
              <a:lnSpc>
                <a:spcPts val="10737"/>
              </a:lnSpc>
              <a:spcBef>
                <a:spcPct val="0"/>
              </a:spcBef>
            </a:pPr>
            <a:r>
              <a:rPr lang="en-US" sz="7669">
                <a:solidFill>
                  <a:srgbClr val="000000"/>
                </a:solidFill>
                <a:latin typeface="Amatic SC Bold"/>
              </a:rPr>
              <a:t>major        career</a:t>
            </a:r>
          </a:p>
        </p:txBody>
      </p:sp>
      <p:pic>
        <p:nvPicPr>
          <p:cNvPr id="27" name="Picture 27"/>
          <p:cNvPicPr>
            <a:picLocks noChangeAspect="1"/>
          </p:cNvPicPr>
          <p:nvPr/>
        </p:nvPicPr>
        <p:blipFill>
          <a:blip r:embed="rId10"/>
          <a:srcRect l="34474" t="30530" r="31528" b="42909"/>
          <a:stretch>
            <a:fillRect/>
          </a:stretch>
        </p:blipFill>
        <p:spPr>
          <a:xfrm>
            <a:off x="9810624" y="8595457"/>
            <a:ext cx="1288904" cy="1006956"/>
          </a:xfrm>
          <a:prstGeom prst="rect">
            <a:avLst/>
          </a:prstGeom>
        </p:spPr>
      </p:pic>
      <p:pic>
        <p:nvPicPr>
          <p:cNvPr id="28" name="Picture 28"/>
          <p:cNvPicPr>
            <a:picLocks noChangeAspect="1"/>
          </p:cNvPicPr>
          <p:nvPr/>
        </p:nvPicPr>
        <p:blipFill>
          <a:blip r:embed="rId11"/>
          <a:srcRect/>
          <a:stretch>
            <a:fillRect/>
          </a:stretch>
        </p:blipFill>
        <p:spPr>
          <a:xfrm>
            <a:off x="12895652" y="8595457"/>
            <a:ext cx="1082908" cy="1082908"/>
          </a:xfrm>
          <a:prstGeom prst="rect">
            <a:avLst/>
          </a:prstGeom>
        </p:spPr>
      </p:pic>
      <p:grpSp>
        <p:nvGrpSpPr>
          <p:cNvPr id="29" name="Group 29"/>
          <p:cNvGrpSpPr/>
          <p:nvPr/>
        </p:nvGrpSpPr>
        <p:grpSpPr>
          <a:xfrm>
            <a:off x="9264627" y="6626065"/>
            <a:ext cx="5891048" cy="1570450"/>
            <a:chOff x="0" y="0"/>
            <a:chExt cx="2477282" cy="660400"/>
          </a:xfrm>
        </p:grpSpPr>
        <p:sp>
          <p:nvSpPr>
            <p:cNvPr id="30" name="Freeform 30"/>
            <p:cNvSpPr/>
            <p:nvPr/>
          </p:nvSpPr>
          <p:spPr>
            <a:xfrm>
              <a:off x="31750" y="31750"/>
              <a:ext cx="2413782" cy="596900"/>
            </a:xfrm>
            <a:custGeom>
              <a:avLst/>
              <a:gdLst/>
              <a:ahLst/>
              <a:cxnLst/>
              <a:rect l="l" t="t" r="r" b="b"/>
              <a:pathLst>
                <a:path w="2413782" h="596900">
                  <a:moveTo>
                    <a:pt x="2321072" y="596900"/>
                  </a:moveTo>
                  <a:lnTo>
                    <a:pt x="92710" y="596900"/>
                  </a:lnTo>
                  <a:cubicBezTo>
                    <a:pt x="41910" y="596900"/>
                    <a:pt x="0" y="554990"/>
                    <a:pt x="0" y="504190"/>
                  </a:cubicBezTo>
                  <a:lnTo>
                    <a:pt x="0" y="92710"/>
                  </a:lnTo>
                  <a:cubicBezTo>
                    <a:pt x="0" y="41910"/>
                    <a:pt x="41910" y="0"/>
                    <a:pt x="92710" y="0"/>
                  </a:cubicBezTo>
                  <a:lnTo>
                    <a:pt x="2319802" y="0"/>
                  </a:lnTo>
                  <a:cubicBezTo>
                    <a:pt x="2370602" y="0"/>
                    <a:pt x="2412512" y="41910"/>
                    <a:pt x="2412512" y="92710"/>
                  </a:cubicBezTo>
                  <a:lnTo>
                    <a:pt x="2412512" y="502920"/>
                  </a:lnTo>
                  <a:cubicBezTo>
                    <a:pt x="2413782" y="554990"/>
                    <a:pt x="2371872" y="596900"/>
                    <a:pt x="2321072" y="596900"/>
                  </a:cubicBezTo>
                  <a:close/>
                </a:path>
              </a:pathLst>
            </a:custGeom>
            <a:solidFill>
              <a:srgbClr val="FFFFFF"/>
            </a:solidFill>
          </p:spPr>
        </p:sp>
        <p:sp>
          <p:nvSpPr>
            <p:cNvPr id="31" name="Freeform 31"/>
            <p:cNvSpPr/>
            <p:nvPr/>
          </p:nvSpPr>
          <p:spPr>
            <a:xfrm>
              <a:off x="0" y="0"/>
              <a:ext cx="2477282" cy="660400"/>
            </a:xfrm>
            <a:custGeom>
              <a:avLst/>
              <a:gdLst/>
              <a:ahLst/>
              <a:cxnLst/>
              <a:rect l="l" t="t" r="r" b="b"/>
              <a:pathLst>
                <a:path w="2477282" h="660400">
                  <a:moveTo>
                    <a:pt x="2352822" y="59690"/>
                  </a:moveTo>
                  <a:cubicBezTo>
                    <a:pt x="2388382" y="59690"/>
                    <a:pt x="2417592" y="88900"/>
                    <a:pt x="2417592" y="124460"/>
                  </a:cubicBezTo>
                  <a:lnTo>
                    <a:pt x="2417592" y="535940"/>
                  </a:lnTo>
                  <a:cubicBezTo>
                    <a:pt x="2417592" y="571500"/>
                    <a:pt x="2388382" y="600710"/>
                    <a:pt x="2352822" y="600710"/>
                  </a:cubicBezTo>
                  <a:lnTo>
                    <a:pt x="124460" y="600710"/>
                  </a:lnTo>
                  <a:cubicBezTo>
                    <a:pt x="88900" y="600710"/>
                    <a:pt x="59690" y="571500"/>
                    <a:pt x="59690" y="535940"/>
                  </a:cubicBezTo>
                  <a:lnTo>
                    <a:pt x="59690" y="124460"/>
                  </a:lnTo>
                  <a:cubicBezTo>
                    <a:pt x="59690" y="88900"/>
                    <a:pt x="88900" y="59690"/>
                    <a:pt x="124460" y="59690"/>
                  </a:cubicBezTo>
                  <a:lnTo>
                    <a:pt x="2352822" y="59690"/>
                  </a:lnTo>
                  <a:moveTo>
                    <a:pt x="2352822" y="0"/>
                  </a:moveTo>
                  <a:lnTo>
                    <a:pt x="124460" y="0"/>
                  </a:lnTo>
                  <a:cubicBezTo>
                    <a:pt x="55880" y="0"/>
                    <a:pt x="0" y="55880"/>
                    <a:pt x="0" y="124460"/>
                  </a:cubicBezTo>
                  <a:lnTo>
                    <a:pt x="0" y="535940"/>
                  </a:lnTo>
                  <a:cubicBezTo>
                    <a:pt x="0" y="604520"/>
                    <a:pt x="55880" y="660400"/>
                    <a:pt x="124460" y="660400"/>
                  </a:cubicBezTo>
                  <a:lnTo>
                    <a:pt x="2352822" y="660400"/>
                  </a:lnTo>
                  <a:cubicBezTo>
                    <a:pt x="2421402" y="660400"/>
                    <a:pt x="2477282" y="604520"/>
                    <a:pt x="2477282" y="535940"/>
                  </a:cubicBezTo>
                  <a:lnTo>
                    <a:pt x="2477282" y="124460"/>
                  </a:lnTo>
                  <a:cubicBezTo>
                    <a:pt x="2477282" y="55880"/>
                    <a:pt x="2421402" y="0"/>
                    <a:pt x="2352822" y="0"/>
                  </a:cubicBezTo>
                  <a:close/>
                </a:path>
              </a:pathLst>
            </a:custGeom>
            <a:solidFill>
              <a:srgbClr val="004AAD"/>
            </a:solidFill>
          </p:spPr>
        </p:sp>
      </p:grpSp>
      <p:pic>
        <p:nvPicPr>
          <p:cNvPr id="32" name="Picture 32"/>
          <p:cNvPicPr>
            <a:picLocks noChangeAspect="1"/>
          </p:cNvPicPr>
          <p:nvPr/>
        </p:nvPicPr>
        <p:blipFill>
          <a:blip r:embed="rId12"/>
          <a:srcRect r="1076" b="3492"/>
          <a:stretch>
            <a:fillRect/>
          </a:stretch>
        </p:blipFill>
        <p:spPr>
          <a:xfrm>
            <a:off x="13824964" y="6946621"/>
            <a:ext cx="876390" cy="929337"/>
          </a:xfrm>
          <a:prstGeom prst="rect">
            <a:avLst/>
          </a:prstGeom>
        </p:spPr>
      </p:pic>
      <p:sp>
        <p:nvSpPr>
          <p:cNvPr id="33" name="TextBox 33"/>
          <p:cNvSpPr txBox="1"/>
          <p:nvPr/>
        </p:nvSpPr>
        <p:spPr>
          <a:xfrm>
            <a:off x="9629345" y="7070446"/>
            <a:ext cx="4275876" cy="793402"/>
          </a:xfrm>
          <a:prstGeom prst="rect">
            <a:avLst/>
          </a:prstGeom>
        </p:spPr>
        <p:txBody>
          <a:bodyPr lIns="0" tIns="0" rIns="0" bIns="0" rtlCol="0" anchor="t">
            <a:spAutoFit/>
          </a:bodyPr>
          <a:lstStyle/>
          <a:p>
            <a:pPr algn="ctr">
              <a:lnSpc>
                <a:spcPts val="5986"/>
              </a:lnSpc>
            </a:pPr>
            <a:r>
              <a:rPr lang="en-US" sz="6046">
                <a:solidFill>
                  <a:srgbClr val="000000"/>
                </a:solidFill>
                <a:latin typeface="Amatic SC Bold"/>
              </a:rPr>
              <a:t>cultural humility</a:t>
            </a:r>
          </a:p>
        </p:txBody>
      </p:sp>
      <p:grpSp>
        <p:nvGrpSpPr>
          <p:cNvPr id="34" name="Group 34"/>
          <p:cNvGrpSpPr/>
          <p:nvPr/>
        </p:nvGrpSpPr>
        <p:grpSpPr>
          <a:xfrm>
            <a:off x="3181146" y="6626065"/>
            <a:ext cx="5835969" cy="1570450"/>
            <a:chOff x="0" y="0"/>
            <a:chExt cx="2454121" cy="660400"/>
          </a:xfrm>
        </p:grpSpPr>
        <p:sp>
          <p:nvSpPr>
            <p:cNvPr id="35" name="Freeform 35"/>
            <p:cNvSpPr/>
            <p:nvPr/>
          </p:nvSpPr>
          <p:spPr>
            <a:xfrm>
              <a:off x="31750" y="31750"/>
              <a:ext cx="2390621" cy="596900"/>
            </a:xfrm>
            <a:custGeom>
              <a:avLst/>
              <a:gdLst/>
              <a:ahLst/>
              <a:cxnLst/>
              <a:rect l="l" t="t" r="r" b="b"/>
              <a:pathLst>
                <a:path w="2390621" h="596900">
                  <a:moveTo>
                    <a:pt x="2297911" y="596900"/>
                  </a:moveTo>
                  <a:lnTo>
                    <a:pt x="92710" y="596900"/>
                  </a:lnTo>
                  <a:cubicBezTo>
                    <a:pt x="41910" y="596900"/>
                    <a:pt x="0" y="554990"/>
                    <a:pt x="0" y="504190"/>
                  </a:cubicBezTo>
                  <a:lnTo>
                    <a:pt x="0" y="92710"/>
                  </a:lnTo>
                  <a:cubicBezTo>
                    <a:pt x="0" y="41910"/>
                    <a:pt x="41910" y="0"/>
                    <a:pt x="92710" y="0"/>
                  </a:cubicBezTo>
                  <a:lnTo>
                    <a:pt x="2296641" y="0"/>
                  </a:lnTo>
                  <a:cubicBezTo>
                    <a:pt x="2347441" y="0"/>
                    <a:pt x="2389351" y="41910"/>
                    <a:pt x="2389351" y="92710"/>
                  </a:cubicBezTo>
                  <a:lnTo>
                    <a:pt x="2389351" y="502920"/>
                  </a:lnTo>
                  <a:cubicBezTo>
                    <a:pt x="2390621" y="554990"/>
                    <a:pt x="2348711" y="596900"/>
                    <a:pt x="2297911" y="596900"/>
                  </a:cubicBezTo>
                  <a:close/>
                </a:path>
              </a:pathLst>
            </a:custGeom>
            <a:solidFill>
              <a:srgbClr val="FFFFFF"/>
            </a:solidFill>
          </p:spPr>
        </p:sp>
        <p:sp>
          <p:nvSpPr>
            <p:cNvPr id="36" name="Freeform 36"/>
            <p:cNvSpPr/>
            <p:nvPr/>
          </p:nvSpPr>
          <p:spPr>
            <a:xfrm>
              <a:off x="0" y="0"/>
              <a:ext cx="2454121" cy="660400"/>
            </a:xfrm>
            <a:custGeom>
              <a:avLst/>
              <a:gdLst/>
              <a:ahLst/>
              <a:cxnLst/>
              <a:rect l="l" t="t" r="r" b="b"/>
              <a:pathLst>
                <a:path w="2454121" h="660400">
                  <a:moveTo>
                    <a:pt x="2329661" y="59690"/>
                  </a:moveTo>
                  <a:cubicBezTo>
                    <a:pt x="2365221" y="59690"/>
                    <a:pt x="2394431" y="88900"/>
                    <a:pt x="2394431" y="124460"/>
                  </a:cubicBezTo>
                  <a:lnTo>
                    <a:pt x="2394431" y="535940"/>
                  </a:lnTo>
                  <a:cubicBezTo>
                    <a:pt x="2394431" y="571500"/>
                    <a:pt x="2365221" y="600710"/>
                    <a:pt x="2329661" y="600710"/>
                  </a:cubicBezTo>
                  <a:lnTo>
                    <a:pt x="124460" y="600710"/>
                  </a:lnTo>
                  <a:cubicBezTo>
                    <a:pt x="88900" y="600710"/>
                    <a:pt x="59690" y="571500"/>
                    <a:pt x="59690" y="535940"/>
                  </a:cubicBezTo>
                  <a:lnTo>
                    <a:pt x="59690" y="124460"/>
                  </a:lnTo>
                  <a:cubicBezTo>
                    <a:pt x="59690" y="88900"/>
                    <a:pt x="88900" y="59690"/>
                    <a:pt x="124460" y="59690"/>
                  </a:cubicBezTo>
                  <a:lnTo>
                    <a:pt x="2329661" y="59690"/>
                  </a:lnTo>
                  <a:moveTo>
                    <a:pt x="2329661" y="0"/>
                  </a:moveTo>
                  <a:lnTo>
                    <a:pt x="124460" y="0"/>
                  </a:lnTo>
                  <a:cubicBezTo>
                    <a:pt x="55880" y="0"/>
                    <a:pt x="0" y="55880"/>
                    <a:pt x="0" y="124460"/>
                  </a:cubicBezTo>
                  <a:lnTo>
                    <a:pt x="0" y="535940"/>
                  </a:lnTo>
                  <a:cubicBezTo>
                    <a:pt x="0" y="604520"/>
                    <a:pt x="55880" y="660400"/>
                    <a:pt x="124460" y="660400"/>
                  </a:cubicBezTo>
                  <a:lnTo>
                    <a:pt x="2329661" y="660400"/>
                  </a:lnTo>
                  <a:cubicBezTo>
                    <a:pt x="2398241" y="660400"/>
                    <a:pt x="2454121" y="604520"/>
                    <a:pt x="2454121" y="535940"/>
                  </a:cubicBezTo>
                  <a:lnTo>
                    <a:pt x="2454121" y="124460"/>
                  </a:lnTo>
                  <a:cubicBezTo>
                    <a:pt x="2454121" y="55880"/>
                    <a:pt x="2398241" y="0"/>
                    <a:pt x="2329661" y="0"/>
                  </a:cubicBezTo>
                  <a:close/>
                </a:path>
              </a:pathLst>
            </a:custGeom>
            <a:solidFill>
              <a:srgbClr val="004AAD"/>
            </a:solidFill>
          </p:spPr>
        </p:sp>
      </p:grpSp>
      <p:pic>
        <p:nvPicPr>
          <p:cNvPr id="37" name="Picture 37"/>
          <p:cNvPicPr>
            <a:picLocks noChangeAspect="1"/>
          </p:cNvPicPr>
          <p:nvPr/>
        </p:nvPicPr>
        <p:blipFill>
          <a:blip r:embed="rId13"/>
          <a:srcRect l="21575" t="6560" r="21525" b="5636"/>
          <a:stretch>
            <a:fillRect/>
          </a:stretch>
        </p:blipFill>
        <p:spPr>
          <a:xfrm>
            <a:off x="7567111" y="6984885"/>
            <a:ext cx="855053" cy="852809"/>
          </a:xfrm>
          <a:prstGeom prst="rect">
            <a:avLst/>
          </a:prstGeom>
        </p:spPr>
      </p:pic>
      <p:sp>
        <p:nvSpPr>
          <p:cNvPr id="38" name="TextBox 38"/>
          <p:cNvSpPr txBox="1"/>
          <p:nvPr/>
        </p:nvSpPr>
        <p:spPr>
          <a:xfrm>
            <a:off x="3404619" y="7070446"/>
            <a:ext cx="4275876" cy="793402"/>
          </a:xfrm>
          <a:prstGeom prst="rect">
            <a:avLst/>
          </a:prstGeom>
        </p:spPr>
        <p:txBody>
          <a:bodyPr lIns="0" tIns="0" rIns="0" bIns="0" rtlCol="0" anchor="t">
            <a:spAutoFit/>
          </a:bodyPr>
          <a:lstStyle/>
          <a:p>
            <a:pPr algn="ctr">
              <a:lnSpc>
                <a:spcPts val="5986"/>
              </a:lnSpc>
            </a:pPr>
            <a:r>
              <a:rPr lang="en-US" sz="6046">
                <a:solidFill>
                  <a:srgbClr val="000000"/>
                </a:solidFill>
                <a:latin typeface="Amatic SC Bold"/>
              </a:rPr>
              <a:t>critical thinking</a:t>
            </a:r>
          </a:p>
        </p:txBody>
      </p:sp>
      <p:pic>
        <p:nvPicPr>
          <p:cNvPr id="39" name="Picture 38">
            <a:extLst>
              <a:ext uri="{FF2B5EF4-FFF2-40B4-BE49-F238E27FC236}">
                <a16:creationId xmlns:a16="http://schemas.microsoft.com/office/drawing/2014/main" id="{CC43C869-8819-FF4E-996B-8B518DAFD1FE}"/>
              </a:ext>
            </a:extLst>
          </p:cNvPr>
          <p:cNvPicPr>
            <a:picLocks noChangeAspect="1"/>
          </p:cNvPicPr>
          <p:nvPr/>
        </p:nvPicPr>
        <p:blipFill>
          <a:blip r:embed="rId14"/>
          <a:stretch>
            <a:fillRect/>
          </a:stretch>
        </p:blipFill>
        <p:spPr>
          <a:xfrm>
            <a:off x="0" y="0"/>
            <a:ext cx="18288000" cy="10287000"/>
          </a:xfrm>
          <a:prstGeom prst="rect">
            <a:avLst/>
          </a:prstGeom>
        </p:spPr>
      </p:pic>
      <p:pic>
        <p:nvPicPr>
          <p:cNvPr id="42" name="Audio 41">
            <a:hlinkClick r:id="" action="ppaction://media"/>
            <a:extLst>
              <a:ext uri="{FF2B5EF4-FFF2-40B4-BE49-F238E27FC236}">
                <a16:creationId xmlns:a16="http://schemas.microsoft.com/office/drawing/2014/main" id="{40EFA740-6B9E-E54F-BAA4-360F1054BF3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4409"/>
    </mc:Choice>
    <mc:Fallback xmlns="">
      <p:transition spd="slow" advTm="114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11778889" y="4206157"/>
            <a:ext cx="6173321" cy="5291418"/>
          </a:xfrm>
          <a:prstGeom prst="rect">
            <a:avLst/>
          </a:prstGeom>
        </p:spPr>
      </p:pic>
      <p:sp>
        <p:nvSpPr>
          <p:cNvPr id="3" name="TextBox 3"/>
          <p:cNvSpPr txBox="1"/>
          <p:nvPr/>
        </p:nvSpPr>
        <p:spPr>
          <a:xfrm>
            <a:off x="2747859" y="2568011"/>
            <a:ext cx="12792281" cy="1130729"/>
          </a:xfrm>
          <a:prstGeom prst="rect">
            <a:avLst/>
          </a:prstGeom>
        </p:spPr>
        <p:txBody>
          <a:bodyPr lIns="0" tIns="0" rIns="0" bIns="0" rtlCol="0" anchor="t">
            <a:spAutoFit/>
          </a:bodyPr>
          <a:lstStyle/>
          <a:p>
            <a:pPr algn="ctr">
              <a:lnSpc>
                <a:spcPts val="4479"/>
              </a:lnSpc>
              <a:spcBef>
                <a:spcPct val="0"/>
              </a:spcBef>
            </a:pPr>
            <a:r>
              <a:rPr lang="en-US" sz="3199" spc="252" dirty="0">
                <a:solidFill>
                  <a:srgbClr val="000000"/>
                </a:solidFill>
                <a:latin typeface="Lato"/>
              </a:rPr>
              <a:t>The Chinese and Japanese major programs at UCD will strengthen your language proficiency to near fluency.</a:t>
            </a:r>
          </a:p>
        </p:txBody>
      </p:sp>
      <p:sp>
        <p:nvSpPr>
          <p:cNvPr id="5" name="TextBox 5"/>
          <p:cNvSpPr txBox="1"/>
          <p:nvPr/>
        </p:nvSpPr>
        <p:spPr>
          <a:xfrm>
            <a:off x="1240903" y="1104900"/>
            <a:ext cx="9183461" cy="1064630"/>
          </a:xfrm>
          <a:prstGeom prst="rect">
            <a:avLst/>
          </a:prstGeom>
        </p:spPr>
        <p:txBody>
          <a:bodyPr lIns="0" tIns="0" rIns="0" bIns="0" rtlCol="0" anchor="t">
            <a:spAutoFit/>
          </a:bodyPr>
          <a:lstStyle/>
          <a:p>
            <a:pPr>
              <a:lnSpc>
                <a:spcPts val="8363"/>
              </a:lnSpc>
            </a:pPr>
            <a:r>
              <a:rPr lang="en-US" sz="7603" spc="965">
                <a:solidFill>
                  <a:srgbClr val="000000"/>
                </a:solidFill>
                <a:latin typeface="Bebas Neue Bold"/>
              </a:rPr>
              <a:t>language placement</a:t>
            </a:r>
          </a:p>
        </p:txBody>
      </p:sp>
      <p:sp>
        <p:nvSpPr>
          <p:cNvPr id="6" name="TextBox 6"/>
          <p:cNvSpPr txBox="1"/>
          <p:nvPr/>
        </p:nvSpPr>
        <p:spPr>
          <a:xfrm>
            <a:off x="1752963" y="4162072"/>
            <a:ext cx="9881644" cy="2251450"/>
          </a:xfrm>
          <a:prstGeom prst="rect">
            <a:avLst/>
          </a:prstGeom>
        </p:spPr>
        <p:txBody>
          <a:bodyPr wrap="square" lIns="0" tIns="0" rIns="0" bIns="0" rtlCol="0" anchor="t">
            <a:spAutoFit/>
          </a:bodyPr>
          <a:lstStyle/>
          <a:p>
            <a:pPr algn="ctr">
              <a:lnSpc>
                <a:spcPts val="4479"/>
              </a:lnSpc>
            </a:pPr>
            <a:r>
              <a:rPr lang="en-US" sz="3199" u="sng" spc="252" dirty="0">
                <a:solidFill>
                  <a:srgbClr val="000000"/>
                </a:solidFill>
                <a:latin typeface="Lato"/>
              </a:rPr>
              <a:t>Keep in mind</a:t>
            </a:r>
            <a:r>
              <a:rPr lang="en-US" sz="3199" spc="252" dirty="0">
                <a:solidFill>
                  <a:srgbClr val="000000"/>
                </a:solidFill>
                <a:latin typeface="Lato"/>
              </a:rPr>
              <a:t>: Every student who plans to take Chinese or Japanese language courses will need to take the placement test through the </a:t>
            </a:r>
          </a:p>
          <a:p>
            <a:pPr algn="ctr">
              <a:lnSpc>
                <a:spcPts val="4479"/>
              </a:lnSpc>
              <a:spcBef>
                <a:spcPct val="0"/>
              </a:spcBef>
            </a:pPr>
            <a:r>
              <a:rPr lang="en-US" sz="3199" spc="252" dirty="0">
                <a:solidFill>
                  <a:srgbClr val="000000"/>
                </a:solidFill>
                <a:latin typeface="Lato Bold"/>
              </a:rPr>
              <a:t>Davis Language Center</a:t>
            </a:r>
            <a:r>
              <a:rPr lang="en-US" sz="3199" spc="252" dirty="0">
                <a:solidFill>
                  <a:srgbClr val="000000"/>
                </a:solidFill>
                <a:latin typeface="Lato"/>
              </a:rPr>
              <a:t>: </a:t>
            </a:r>
            <a:r>
              <a:rPr lang="en-US" sz="3199" spc="252" dirty="0" err="1">
                <a:solidFill>
                  <a:srgbClr val="5271FF"/>
                </a:solidFill>
                <a:latin typeface="Lato Bold"/>
              </a:rPr>
              <a:t>ucdlc.ucdavis.edu</a:t>
            </a:r>
            <a:r>
              <a:rPr lang="en-US" sz="3199" spc="252" dirty="0">
                <a:solidFill>
                  <a:srgbClr val="000000"/>
                </a:solidFill>
                <a:latin typeface="Lato"/>
              </a:rPr>
              <a:t>. </a:t>
            </a:r>
          </a:p>
        </p:txBody>
      </p:sp>
      <p:sp>
        <p:nvSpPr>
          <p:cNvPr id="7" name="TextBox 7"/>
          <p:cNvSpPr txBox="1"/>
          <p:nvPr/>
        </p:nvSpPr>
        <p:spPr>
          <a:xfrm>
            <a:off x="1608681" y="6982236"/>
            <a:ext cx="10170208" cy="2276064"/>
          </a:xfrm>
          <a:prstGeom prst="rect">
            <a:avLst/>
          </a:prstGeom>
        </p:spPr>
        <p:txBody>
          <a:bodyPr lIns="0" tIns="0" rIns="0" bIns="0" rtlCol="0" anchor="t">
            <a:spAutoFit/>
          </a:bodyPr>
          <a:lstStyle/>
          <a:p>
            <a:pPr algn="ctr">
              <a:lnSpc>
                <a:spcPts val="4479"/>
              </a:lnSpc>
              <a:spcBef>
                <a:spcPct val="0"/>
              </a:spcBef>
            </a:pPr>
            <a:r>
              <a:rPr lang="en-US" sz="3199" spc="252" dirty="0" err="1">
                <a:solidFill>
                  <a:srgbClr val="5271FF"/>
                </a:solidFill>
                <a:latin typeface="Lato Bold"/>
              </a:rPr>
              <a:t>ealc.ucdavis.edu</a:t>
            </a:r>
            <a:r>
              <a:rPr lang="en-US" sz="3199" spc="252" dirty="0">
                <a:solidFill>
                  <a:srgbClr val="5271FF"/>
                </a:solidFill>
                <a:latin typeface="Lato Bold"/>
              </a:rPr>
              <a:t>     </a:t>
            </a:r>
            <a:r>
              <a:rPr lang="en-US" sz="3199" spc="252" dirty="0">
                <a:solidFill>
                  <a:srgbClr val="000000"/>
                </a:solidFill>
                <a:latin typeface="Lato"/>
              </a:rPr>
              <a:t>Under the </a:t>
            </a:r>
            <a:r>
              <a:rPr lang="en-US" sz="3199" spc="252" dirty="0">
                <a:solidFill>
                  <a:srgbClr val="000000"/>
                </a:solidFill>
                <a:latin typeface="Lato Bold"/>
              </a:rPr>
              <a:t>"Academics"</a:t>
            </a:r>
            <a:r>
              <a:rPr lang="en-US" sz="3199" spc="252" dirty="0">
                <a:solidFill>
                  <a:srgbClr val="000000"/>
                </a:solidFill>
                <a:latin typeface="Lato"/>
              </a:rPr>
              <a:t> tab, hover over </a:t>
            </a:r>
            <a:r>
              <a:rPr lang="en-US" sz="3199" spc="252" dirty="0">
                <a:solidFill>
                  <a:srgbClr val="000000"/>
                </a:solidFill>
                <a:latin typeface="Lato Bold"/>
              </a:rPr>
              <a:t>"Language Placement Exam"</a:t>
            </a:r>
            <a:r>
              <a:rPr lang="en-US" sz="3199" spc="252" dirty="0">
                <a:solidFill>
                  <a:srgbClr val="000000"/>
                </a:solidFill>
                <a:latin typeface="Lato"/>
              </a:rPr>
              <a:t> and you will find more information about the Chinese and Japanese placement exams.</a:t>
            </a:r>
          </a:p>
        </p:txBody>
      </p:sp>
      <p:grpSp>
        <p:nvGrpSpPr>
          <p:cNvPr id="8" name="Group 8"/>
          <p:cNvGrpSpPr/>
          <p:nvPr/>
        </p:nvGrpSpPr>
        <p:grpSpPr>
          <a:xfrm>
            <a:off x="5336576" y="7124700"/>
            <a:ext cx="379985" cy="252634"/>
            <a:chOff x="0" y="0"/>
            <a:chExt cx="2786978" cy="1852930"/>
          </a:xfrm>
        </p:grpSpPr>
        <p:sp>
          <p:nvSpPr>
            <p:cNvPr id="9" name="Freeform 9"/>
            <p:cNvSpPr/>
            <p:nvPr/>
          </p:nvSpPr>
          <p:spPr>
            <a:xfrm>
              <a:off x="0" y="0"/>
              <a:ext cx="2786978" cy="1854200"/>
            </a:xfrm>
            <a:custGeom>
              <a:avLst/>
              <a:gdLst/>
              <a:ahLst/>
              <a:cxnLst/>
              <a:rect l="l" t="t" r="r" b="b"/>
              <a:pathLst>
                <a:path w="2786978" h="1854200">
                  <a:moveTo>
                    <a:pt x="2686648" y="739140"/>
                  </a:moveTo>
                  <a:lnTo>
                    <a:pt x="1765898" y="49530"/>
                  </a:lnTo>
                  <a:cubicBezTo>
                    <a:pt x="1721448" y="16510"/>
                    <a:pt x="1673188" y="0"/>
                    <a:pt x="1623658" y="0"/>
                  </a:cubicBezTo>
                  <a:cubicBezTo>
                    <a:pt x="1518248" y="0"/>
                    <a:pt x="1440778" y="81280"/>
                    <a:pt x="1440778" y="194310"/>
                  </a:cubicBezTo>
                  <a:lnTo>
                    <a:pt x="1440778" y="605790"/>
                  </a:lnTo>
                  <a:lnTo>
                    <a:pt x="313690" y="605790"/>
                  </a:lnTo>
                  <a:cubicBezTo>
                    <a:pt x="139700" y="609600"/>
                    <a:pt x="0" y="751840"/>
                    <a:pt x="0" y="927100"/>
                  </a:cubicBezTo>
                  <a:cubicBezTo>
                    <a:pt x="0" y="1102360"/>
                    <a:pt x="139700" y="1244600"/>
                    <a:pt x="313690" y="1248410"/>
                  </a:cubicBezTo>
                  <a:lnTo>
                    <a:pt x="1440778" y="1248410"/>
                  </a:lnTo>
                  <a:lnTo>
                    <a:pt x="1440778" y="1659890"/>
                  </a:lnTo>
                  <a:cubicBezTo>
                    <a:pt x="1440778" y="1772920"/>
                    <a:pt x="1518248" y="1854200"/>
                    <a:pt x="1623658" y="1854200"/>
                  </a:cubicBezTo>
                  <a:cubicBezTo>
                    <a:pt x="1673188" y="1854200"/>
                    <a:pt x="1721448" y="1836420"/>
                    <a:pt x="1765898" y="1803400"/>
                  </a:cubicBezTo>
                  <a:lnTo>
                    <a:pt x="2686648" y="1115060"/>
                  </a:lnTo>
                  <a:cubicBezTo>
                    <a:pt x="2750148" y="1066800"/>
                    <a:pt x="2786978" y="998220"/>
                    <a:pt x="2786978" y="927100"/>
                  </a:cubicBezTo>
                  <a:cubicBezTo>
                    <a:pt x="2786978" y="854710"/>
                    <a:pt x="2750148" y="787400"/>
                    <a:pt x="2686648" y="739140"/>
                  </a:cubicBezTo>
                  <a:close/>
                </a:path>
              </a:pathLst>
            </a:custGeom>
            <a:solidFill>
              <a:srgbClr val="000000"/>
            </a:solidFill>
          </p:spPr>
        </p:sp>
      </p:grpSp>
      <p:grpSp>
        <p:nvGrpSpPr>
          <p:cNvPr id="10" name="Group 10"/>
          <p:cNvGrpSpPr/>
          <p:nvPr/>
        </p:nvGrpSpPr>
        <p:grpSpPr>
          <a:xfrm>
            <a:off x="0" y="0"/>
            <a:ext cx="18288000" cy="10287000"/>
            <a:chOff x="0" y="0"/>
            <a:chExt cx="4253089" cy="2392363"/>
          </a:xfrm>
        </p:grpSpPr>
        <p:sp>
          <p:nvSpPr>
            <p:cNvPr id="11" name="Freeform 11"/>
            <p:cNvSpPr/>
            <p:nvPr/>
          </p:nvSpPr>
          <p:spPr>
            <a:xfrm>
              <a:off x="0" y="0"/>
              <a:ext cx="4253089" cy="2392362"/>
            </a:xfrm>
            <a:custGeom>
              <a:avLst/>
              <a:gdLst/>
              <a:ahLst/>
              <a:cxnLst/>
              <a:rect l="l" t="t" r="r" b="b"/>
              <a:pathLst>
                <a:path w="4253089" h="2392362">
                  <a:moveTo>
                    <a:pt x="0" y="0"/>
                  </a:moveTo>
                  <a:lnTo>
                    <a:pt x="0" y="2392362"/>
                  </a:lnTo>
                  <a:lnTo>
                    <a:pt x="4253089" y="2392362"/>
                  </a:lnTo>
                  <a:lnTo>
                    <a:pt x="4253089" y="0"/>
                  </a:lnTo>
                  <a:lnTo>
                    <a:pt x="0" y="0"/>
                  </a:lnTo>
                  <a:close/>
                  <a:moveTo>
                    <a:pt x="4192129" y="2331402"/>
                  </a:moveTo>
                  <a:lnTo>
                    <a:pt x="59690" y="2331402"/>
                  </a:lnTo>
                  <a:lnTo>
                    <a:pt x="59690" y="59690"/>
                  </a:lnTo>
                  <a:lnTo>
                    <a:pt x="4192129" y="59690"/>
                  </a:lnTo>
                  <a:lnTo>
                    <a:pt x="4192129" y="2331402"/>
                  </a:lnTo>
                  <a:close/>
                </a:path>
              </a:pathLst>
            </a:custGeom>
            <a:solidFill>
              <a:srgbClr val="779B3B"/>
            </a:solidFill>
          </p:spPr>
        </p:sp>
      </p:grpSp>
      <p:pic>
        <p:nvPicPr>
          <p:cNvPr id="13" name="Audio 12">
            <a:hlinkClick r:id="" action="ppaction://media"/>
            <a:extLst>
              <a:ext uri="{FF2B5EF4-FFF2-40B4-BE49-F238E27FC236}">
                <a16:creationId xmlns:a16="http://schemas.microsoft.com/office/drawing/2014/main" id="{E237529A-FA28-9C49-A898-B07B2310A3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365"/>
    </mc:Choice>
    <mc:Fallback xmlns="">
      <p:transition spd="slow" advTm="30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667</TotalTime>
  <Words>2311</Words>
  <Application>Microsoft Macintosh PowerPoint</Application>
  <PresentationFormat>Custom</PresentationFormat>
  <Paragraphs>167</Paragraphs>
  <Slides>18</Slides>
  <Notes>18</Notes>
  <HiddenSlides>0</HiddenSlides>
  <MMClips>17</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18</vt:i4>
      </vt:variant>
    </vt:vector>
  </HeadingPairs>
  <TitlesOfParts>
    <vt:vector size="34" baseType="lpstr">
      <vt:lpstr>Lato Italics</vt:lpstr>
      <vt:lpstr>Calibri</vt:lpstr>
      <vt:lpstr>Moontime</vt:lpstr>
      <vt:lpstr>Lato</vt:lpstr>
      <vt:lpstr>Arsenal</vt:lpstr>
      <vt:lpstr>Arial</vt:lpstr>
      <vt:lpstr>Bebas Neue Bold</vt:lpstr>
      <vt:lpstr>Bebas Neue</vt:lpstr>
      <vt:lpstr>Alegreya Sans SC Bold</vt:lpstr>
      <vt:lpstr>Amatic SC Bold</vt:lpstr>
      <vt:lpstr>Arsenal Bold</vt:lpstr>
      <vt:lpstr>Lato Bold</vt:lpstr>
      <vt:lpstr>Beach Resort</vt:lpstr>
      <vt:lpstr>Lemon Tuesday</vt:lpstr>
      <vt:lpstr>Playlist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about studying abroad?</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EALC Presentation (LAW)</dc:title>
  <cp:lastModifiedBy>Lauren A Wong</cp:lastModifiedBy>
  <cp:revision>32</cp:revision>
  <dcterms:created xsi:type="dcterms:W3CDTF">2006-08-16T00:00:00Z</dcterms:created>
  <dcterms:modified xsi:type="dcterms:W3CDTF">2020-04-09T18:16:00Z</dcterms:modified>
  <dc:identifier>DAD4Vtn5b1c</dc:identifier>
</cp:coreProperties>
</file>